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4.xml" ContentType="application/vnd.openxmlformats-officedocument.theme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charts/chart10.xml" ContentType="application/vnd.openxmlformats-officedocument.drawingml.chart+xml"/>
  <Override PartName="/ppt/notesSlides/notesSlide1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84" r:id="rId1"/>
    <p:sldMasterId id="2147483709" r:id="rId2"/>
    <p:sldMasterId id="2147483722" r:id="rId3"/>
    <p:sldMasterId id="2147483735" r:id="rId4"/>
    <p:sldMasterId id="2147483748" r:id="rId5"/>
  </p:sldMasterIdLst>
  <p:notesMasterIdLst>
    <p:notesMasterId r:id="rId37"/>
  </p:notesMasterIdLst>
  <p:handoutMasterIdLst>
    <p:handoutMasterId r:id="rId38"/>
  </p:handoutMasterIdLst>
  <p:sldIdLst>
    <p:sldId id="287" r:id="rId6"/>
    <p:sldId id="279" r:id="rId7"/>
    <p:sldId id="289" r:id="rId8"/>
    <p:sldId id="290" r:id="rId9"/>
    <p:sldId id="291" r:id="rId10"/>
    <p:sldId id="294" r:id="rId11"/>
    <p:sldId id="260" r:id="rId12"/>
    <p:sldId id="296" r:id="rId13"/>
    <p:sldId id="312" r:id="rId14"/>
    <p:sldId id="263" r:id="rId15"/>
    <p:sldId id="299" r:id="rId16"/>
    <p:sldId id="300" r:id="rId17"/>
    <p:sldId id="301" r:id="rId18"/>
    <p:sldId id="302" r:id="rId19"/>
    <p:sldId id="303" r:id="rId20"/>
    <p:sldId id="304" r:id="rId21"/>
    <p:sldId id="305" r:id="rId22"/>
    <p:sldId id="310" r:id="rId23"/>
    <p:sldId id="306" r:id="rId24"/>
    <p:sldId id="307" r:id="rId25"/>
    <p:sldId id="308" r:id="rId26"/>
    <p:sldId id="268" r:id="rId27"/>
    <p:sldId id="313" r:id="rId28"/>
    <p:sldId id="269" r:id="rId29"/>
    <p:sldId id="280" r:id="rId30"/>
    <p:sldId id="281" r:id="rId31"/>
    <p:sldId id="270" r:id="rId32"/>
    <p:sldId id="271" r:id="rId33"/>
    <p:sldId id="272" r:id="rId34"/>
    <p:sldId id="314" r:id="rId35"/>
    <p:sldId id="315" r:id="rId36"/>
  </p:sldIdLst>
  <p:sldSz cx="12190413" cy="6859588"/>
  <p:notesSz cx="6858000" cy="9144000"/>
  <p:defaultTextStyle>
    <a:defPPr>
      <a:defRPr lang="en-US"/>
    </a:defPPr>
    <a:lvl1pPr marL="0" algn="l" defTabSz="1018824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1pPr>
    <a:lvl2pPr marL="509412" algn="l" defTabSz="1018824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2pPr>
    <a:lvl3pPr marL="1018824" algn="l" defTabSz="1018824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3pPr>
    <a:lvl4pPr marL="1528237" algn="l" defTabSz="1018824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4pPr>
    <a:lvl5pPr marL="2037649" algn="l" defTabSz="1018824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5pPr>
    <a:lvl6pPr marL="2547061" algn="l" defTabSz="1018824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6pPr>
    <a:lvl7pPr marL="3056473" algn="l" defTabSz="1018824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7pPr>
    <a:lvl8pPr marL="3565886" algn="l" defTabSz="1018824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8pPr>
    <a:lvl9pPr marL="4075298" algn="l" defTabSz="1018824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3B4B98B0-60AC-42C2-AFA5-B58CD77FA1E5}" styleName="Style léger 1 - Accentuation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4211" autoAdjust="0"/>
    <p:restoredTop sz="77061" autoAdjust="0"/>
  </p:normalViewPr>
  <p:slideViewPr>
    <p:cSldViewPr>
      <p:cViewPr>
        <p:scale>
          <a:sx n="50" d="100"/>
          <a:sy n="50" d="100"/>
        </p:scale>
        <p:origin x="324" y="564"/>
      </p:cViewPr>
      <p:guideLst>
        <p:guide orient="horz" pos="2161"/>
        <p:guide pos="3840"/>
      </p:guideLst>
    </p:cSldViewPr>
  </p:slideViewPr>
  <p:outlineViewPr>
    <p:cViewPr>
      <p:scale>
        <a:sx n="33" d="100"/>
        <a:sy n="33" d="100"/>
      </p:scale>
      <p:origin x="0" y="282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tableStyles" Target="tableStyle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Feuille_de_calcul_Microsoft_Excel.xlsx"/></Relationships>
</file>

<file path=ppt/charts/_rels/chart10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Feuille_de_calcul_Microsoft_Excel9.xlsx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Feuille_de_calcul_Microsoft_Excel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Feuille_de_calcul_Microsoft_Excel2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Feuille_de_calcul_Microsoft_Excel3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Feuille_de_calcul_Microsoft_Excel4.xlsx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Feuille_de_calcul_Microsoft_Excel5.xlsx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Feuille_de_calcul_Microsoft_Excel6.xlsx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Feuille_de_calcul_Microsoft_Excel7.xlsx"/></Relationships>
</file>

<file path=ppt/charts/_rels/chart9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Feuille_de_calcul_Microsoft_Excel8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>
                <a:cs typeface="+mj-cs"/>
              </a:rPr>
              <a:t>Variation de la fonction objective en fonction de N'</a:t>
            </a:r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Variation de la fonction objective en fonction de N'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Sheet1!$A$2:$A$5</c:f>
              <c:strCache>
                <c:ptCount val="3"/>
                <c:pt idx="0">
                  <c:v>N'=4</c:v>
                </c:pt>
                <c:pt idx="1">
                  <c:v>N'=5</c:v>
                </c:pt>
                <c:pt idx="2">
                  <c:v>N'=6</c:v>
                </c:pt>
              </c:strCache>
            </c:strRef>
          </c:cat>
          <c:val>
            <c:numRef>
              <c:f>Sheet1!$B$2:$B$5</c:f>
              <c:numCache>
                <c:formatCode>#,##0</c:formatCode>
                <c:ptCount val="4"/>
                <c:pt idx="0">
                  <c:v>3363.7020199999997</c:v>
                </c:pt>
                <c:pt idx="1">
                  <c:v>2812.2424199999987</c:v>
                </c:pt>
                <c:pt idx="2">
                  <c:v>1959.3333299999954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98C6-44D1-8559-F3667A2BFC0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15732864"/>
        <c:axId val="115734400"/>
      </c:lineChart>
      <c:catAx>
        <c:axId val="1157328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15734400"/>
        <c:crosses val="autoZero"/>
        <c:auto val="1"/>
        <c:lblAlgn val="ctr"/>
        <c:lblOffset val="100"/>
        <c:noMultiLvlLbl val="0"/>
      </c:catAx>
      <c:valAx>
        <c:axId val="1157344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157328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fr-FR"/>
    </a:p>
  </c:txPr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>
                <a:cs typeface="+mj-cs"/>
              </a:rPr>
              <a:t>Variation de la fonction objective en fonction de N'</a:t>
            </a: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Variation de la fonction objective en fonction de N'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Sheet1!$A$2:$A$5</c:f>
              <c:strCache>
                <c:ptCount val="3"/>
                <c:pt idx="0">
                  <c:v>N'=5</c:v>
                </c:pt>
                <c:pt idx="1">
                  <c:v>N'=6</c:v>
                </c:pt>
                <c:pt idx="2">
                  <c:v>N'=7</c:v>
                </c:pt>
              </c:strCache>
            </c:strRef>
          </c:cat>
          <c:val>
            <c:numRef>
              <c:f>Sheet1!$B$2:$B$5</c:f>
              <c:numCache>
                <c:formatCode>#,##0</c:formatCode>
                <c:ptCount val="4"/>
                <c:pt idx="0">
                  <c:v>3604.19839</c:v>
                </c:pt>
                <c:pt idx="1">
                  <c:v>3178.0302999999999</c:v>
                </c:pt>
                <c:pt idx="2">
                  <c:v>1967.4596000000001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4DA-4B18-9305-297A2F26169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18970240"/>
        <c:axId val="118971776"/>
      </c:lineChart>
      <c:catAx>
        <c:axId val="1189702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18971776"/>
        <c:crosses val="autoZero"/>
        <c:auto val="1"/>
        <c:lblAlgn val="ctr"/>
        <c:lblOffset val="100"/>
        <c:noMultiLvlLbl val="0"/>
      </c:catAx>
      <c:valAx>
        <c:axId val="1189717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1897024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fr-FR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'Sheet1'!$B$1</c:f>
              <c:strCache>
                <c:ptCount val="1"/>
                <c:pt idx="0">
                  <c:v>sans mutualisation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hade val="51000"/>
                    <a:satMod val="130000"/>
                  </a:schemeClr>
                </a:gs>
                <a:gs pos="80000">
                  <a:schemeClr val="accent1">
                    <a:shade val="93000"/>
                    <a:satMod val="130000"/>
                  </a:schemeClr>
                </a:gs>
                <a:gs pos="100000">
                  <a:schemeClr val="accent1">
                    <a:shade val="94000"/>
                    <a:satMod val="135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invertIfNegative val="0"/>
          <c:cat>
            <c:strRef>
              <c:f>'Sheet1'!$A$2:$A$4</c:f>
              <c:strCache>
                <c:ptCount val="3"/>
                <c:pt idx="0">
                  <c:v>F1</c:v>
                </c:pt>
                <c:pt idx="1">
                  <c:v>F3</c:v>
                </c:pt>
                <c:pt idx="2">
                  <c:v>F8</c:v>
                </c:pt>
              </c:strCache>
            </c:strRef>
          </c:cat>
          <c:val>
            <c:numRef>
              <c:f>'Sheet1'!$B$2:$B$4</c:f>
              <c:numCache>
                <c:formatCode>General</c:formatCode>
                <c:ptCount val="3"/>
                <c:pt idx="0">
                  <c:v>1734</c:v>
                </c:pt>
                <c:pt idx="1">
                  <c:v>1646</c:v>
                </c:pt>
                <c:pt idx="2">
                  <c:v>1551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852-4A3B-BEF3-62DFB7D865D3}"/>
            </c:ext>
          </c:extLst>
        </c:ser>
        <c:ser>
          <c:idx val="1"/>
          <c:order val="1"/>
          <c:tx>
            <c:strRef>
              <c:f>'Sheet1'!$C$1</c:f>
              <c:strCache>
                <c:ptCount val="1"/>
                <c:pt idx="0">
                  <c:v>avec mutualisation 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hade val="51000"/>
                    <a:satMod val="130000"/>
                  </a:schemeClr>
                </a:gs>
                <a:gs pos="80000">
                  <a:schemeClr val="accent2">
                    <a:shade val="93000"/>
                    <a:satMod val="130000"/>
                  </a:schemeClr>
                </a:gs>
                <a:gs pos="100000">
                  <a:schemeClr val="accent2">
                    <a:shade val="94000"/>
                    <a:satMod val="135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invertIfNegative val="0"/>
          <c:cat>
            <c:strRef>
              <c:f>'Sheet1'!$A$2:$A$4</c:f>
              <c:strCache>
                <c:ptCount val="3"/>
                <c:pt idx="0">
                  <c:v>F1</c:v>
                </c:pt>
                <c:pt idx="1">
                  <c:v>F3</c:v>
                </c:pt>
                <c:pt idx="2">
                  <c:v>F8</c:v>
                </c:pt>
              </c:strCache>
            </c:strRef>
          </c:cat>
          <c:val>
            <c:numRef>
              <c:f>'Sheet1'!$C$2:$C$4</c:f>
              <c:numCache>
                <c:formatCode>General</c:formatCode>
                <c:ptCount val="3"/>
                <c:pt idx="0">
                  <c:v>1620</c:v>
                </c:pt>
                <c:pt idx="1">
                  <c:v>1502</c:v>
                </c:pt>
                <c:pt idx="2">
                  <c:v>1501.6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852-4A3B-BEF3-62DFB7D865D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116296320"/>
        <c:axId val="116310400"/>
      </c:barChart>
      <c:catAx>
        <c:axId val="116296320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16310400"/>
        <c:crosses val="autoZero"/>
        <c:auto val="1"/>
        <c:lblAlgn val="ctr"/>
        <c:lblOffset val="100"/>
        <c:noMultiLvlLbl val="0"/>
      </c:catAx>
      <c:valAx>
        <c:axId val="1163104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1629632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Sans mutualisation</c:v>
                </c:pt>
              </c:strCache>
            </c:strRef>
          </c:tx>
          <c:invertIfNegative val="0"/>
          <c:cat>
            <c:strRef>
              <c:f>Sheet1!$A$2:$A$5</c:f>
              <c:strCache>
                <c:ptCount val="3"/>
                <c:pt idx="0">
                  <c:v>F1</c:v>
                </c:pt>
                <c:pt idx="1">
                  <c:v>F7</c:v>
                </c:pt>
                <c:pt idx="2">
                  <c:v>F9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1734</c:v>
                </c:pt>
                <c:pt idx="1">
                  <c:v>1593</c:v>
                </c:pt>
                <c:pt idx="2">
                  <c:v>1710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527-4350-AF6D-68EF457D7E7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avec mutualisation </c:v>
                </c:pt>
              </c:strCache>
            </c:strRef>
          </c:tx>
          <c:invertIfNegative val="0"/>
          <c:cat>
            <c:strRef>
              <c:f>Sheet1!$A$2:$A$5</c:f>
              <c:strCache>
                <c:ptCount val="3"/>
                <c:pt idx="0">
                  <c:v>F1</c:v>
                </c:pt>
                <c:pt idx="1">
                  <c:v>F7</c:v>
                </c:pt>
                <c:pt idx="2">
                  <c:v>F9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1620</c:v>
                </c:pt>
                <c:pt idx="1">
                  <c:v>1554</c:v>
                </c:pt>
                <c:pt idx="2">
                  <c:v>1596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527-4350-AF6D-68EF457D7E7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17029888"/>
        <c:axId val="117035776"/>
      </c:barChart>
      <c:catAx>
        <c:axId val="117029888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crossAx val="117035776"/>
        <c:crosses val="autoZero"/>
        <c:auto val="1"/>
        <c:lblAlgn val="ctr"/>
        <c:lblOffset val="100"/>
        <c:noMultiLvlLbl val="0"/>
      </c:catAx>
      <c:valAx>
        <c:axId val="117035776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117029888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>
                <a:cs typeface="+mj-cs"/>
              </a:rPr>
              <a:t>Variation de la fonction objective en fonction de N'</a:t>
            </a: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Variation de la fonction objective en fonction de N'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Sheet1!$A$2:$A$5</c:f>
              <c:strCache>
                <c:ptCount val="3"/>
                <c:pt idx="0">
                  <c:v>N'=5</c:v>
                </c:pt>
                <c:pt idx="1">
                  <c:v>N'=6</c:v>
                </c:pt>
                <c:pt idx="2">
                  <c:v>N'=7</c:v>
                </c:pt>
              </c:strCache>
            </c:strRef>
          </c:cat>
          <c:val>
            <c:numRef>
              <c:f>Sheet1!$B$2:$B$5</c:f>
              <c:numCache>
                <c:formatCode>#,##0</c:formatCode>
                <c:ptCount val="4"/>
                <c:pt idx="0">
                  <c:v>3096.9646599999987</c:v>
                </c:pt>
                <c:pt idx="1">
                  <c:v>2685.2070699999904</c:v>
                </c:pt>
                <c:pt idx="2">
                  <c:v>2606.7121200000001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A51-46CF-A611-926F6E9421A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17098368"/>
        <c:axId val="117099904"/>
      </c:lineChart>
      <c:catAx>
        <c:axId val="1170983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17099904"/>
        <c:crosses val="autoZero"/>
        <c:auto val="1"/>
        <c:lblAlgn val="ctr"/>
        <c:lblOffset val="100"/>
        <c:noMultiLvlLbl val="0"/>
      </c:catAx>
      <c:valAx>
        <c:axId val="1170999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1709836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fr-FR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vert="horz"/>
          <a:lstStyle/>
          <a:p>
            <a:pPr>
              <a:defRPr/>
            </a:pPr>
            <a:r>
              <a:rPr lang="en-US"/>
              <a:t>Variation de la fonction objective en fonction de N'</a:t>
            </a:r>
          </a:p>
        </c:rich>
      </c:tx>
      <c:layout/>
      <c:overlay val="0"/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Variation de la fonction objective en fonction de N'</c:v>
                </c:pt>
              </c:strCache>
            </c:strRef>
          </c:tx>
          <c:cat>
            <c:strRef>
              <c:f>Sheet1!$A$2:$A$5</c:f>
              <c:strCache>
                <c:ptCount val="3"/>
                <c:pt idx="0">
                  <c:v>N'=5</c:v>
                </c:pt>
                <c:pt idx="1">
                  <c:v>N'=6</c:v>
                </c:pt>
                <c:pt idx="2">
                  <c:v>N'=7</c:v>
                </c:pt>
              </c:strCache>
            </c:strRef>
          </c:cat>
          <c:val>
            <c:numRef>
              <c:f>Sheet1!$B$2:$B$5</c:f>
              <c:numCache>
                <c:formatCode>#,##0</c:formatCode>
                <c:ptCount val="4"/>
                <c:pt idx="0">
                  <c:v>3230.2842699999851</c:v>
                </c:pt>
                <c:pt idx="1">
                  <c:v>2892.9848499999894</c:v>
                </c:pt>
                <c:pt idx="2">
                  <c:v>2076.8434000000002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8BB-426A-889D-DD38220B260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17315072"/>
        <c:axId val="117316608"/>
      </c:lineChart>
      <c:catAx>
        <c:axId val="1173150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txPr>
          <a:bodyPr rot="-60000000" vert="horz"/>
          <a:lstStyle/>
          <a:p>
            <a:pPr>
              <a:defRPr/>
            </a:pPr>
            <a:endParaRPr lang="fr-FR"/>
          </a:p>
        </c:txPr>
        <c:crossAx val="117316608"/>
        <c:crosses val="autoZero"/>
        <c:auto val="1"/>
        <c:lblAlgn val="ctr"/>
        <c:lblOffset val="100"/>
        <c:noMultiLvlLbl val="0"/>
      </c:catAx>
      <c:valAx>
        <c:axId val="117316608"/>
        <c:scaling>
          <c:orientation val="minMax"/>
        </c:scaling>
        <c:delete val="0"/>
        <c:axPos val="l"/>
        <c:majorGridlines/>
        <c:numFmt formatCode="#,##0" sourceLinked="1"/>
        <c:majorTickMark val="none"/>
        <c:minorTickMark val="none"/>
        <c:tickLblPos val="nextTo"/>
        <c:txPr>
          <a:bodyPr rot="-60000000" vert="horz"/>
          <a:lstStyle/>
          <a:p>
            <a:pPr>
              <a:defRPr/>
            </a:pPr>
            <a:endParaRPr lang="fr-FR"/>
          </a:p>
        </c:txPr>
        <c:crossAx val="117315072"/>
        <c:crosses val="autoZero"/>
        <c:crossBetween val="between"/>
      </c:valAx>
    </c:plotArea>
    <c:legend>
      <c:legendPos val="b"/>
      <c:layout/>
      <c:overlay val="0"/>
      <c:txPr>
        <a:bodyPr rot="0" vert="horz"/>
        <a:lstStyle/>
        <a:p>
          <a:pPr>
            <a:defRPr/>
          </a:pPr>
          <a:endParaRPr lang="fr-FR"/>
        </a:p>
      </c:txPr>
    </c:legend>
    <c:plotVisOnly val="1"/>
    <c:dispBlanksAs val="gap"/>
    <c:showDLblsOverMax val="0"/>
  </c:chart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sans mutualisation </c:v>
                </c:pt>
              </c:strCache>
            </c:strRef>
          </c:tx>
          <c:invertIfNegative val="0"/>
          <c:cat>
            <c:strRef>
              <c:f>Sheet1!$A$2:$A$4</c:f>
              <c:strCache>
                <c:ptCount val="3"/>
                <c:pt idx="0">
                  <c:v>F6</c:v>
                </c:pt>
                <c:pt idx="1">
                  <c:v>F7</c:v>
                </c:pt>
                <c:pt idx="2">
                  <c:v>F9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1638</c:v>
                </c:pt>
                <c:pt idx="1">
                  <c:v>1593</c:v>
                </c:pt>
                <c:pt idx="2">
                  <c:v>1710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3BF-471F-91AD-B60C999006A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avec mutualisation </c:v>
                </c:pt>
              </c:strCache>
            </c:strRef>
          </c:tx>
          <c:invertIfNegative val="0"/>
          <c:cat>
            <c:strRef>
              <c:f>Sheet1!$A$2:$A$4</c:f>
              <c:strCache>
                <c:ptCount val="3"/>
                <c:pt idx="0">
                  <c:v>F6</c:v>
                </c:pt>
                <c:pt idx="1">
                  <c:v>F7</c:v>
                </c:pt>
                <c:pt idx="2">
                  <c:v>F9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1532.4</c:v>
                </c:pt>
                <c:pt idx="1">
                  <c:v>1554</c:v>
                </c:pt>
                <c:pt idx="2">
                  <c:v>1501.6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3BF-471F-91AD-B60C999006A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17391744"/>
        <c:axId val="117393280"/>
      </c:barChart>
      <c:catAx>
        <c:axId val="11739174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crossAx val="117393280"/>
        <c:crosses val="autoZero"/>
        <c:auto val="1"/>
        <c:lblAlgn val="ctr"/>
        <c:lblOffset val="100"/>
        <c:noMultiLvlLbl val="0"/>
      </c:catAx>
      <c:valAx>
        <c:axId val="117393280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117391744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vert="horz"/>
          <a:lstStyle/>
          <a:p>
            <a:pPr>
              <a:defRPr/>
            </a:pPr>
            <a:r>
              <a:rPr lang="en-US"/>
              <a:t>Variation de la fonction objective en fonction de N'</a:t>
            </a:r>
          </a:p>
        </c:rich>
      </c:tx>
      <c:layout/>
      <c:overlay val="0"/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Variation de la fonction objective en fonction de N'</c:v>
                </c:pt>
              </c:strCache>
            </c:strRef>
          </c:tx>
          <c:cat>
            <c:strRef>
              <c:f>Sheet1!$A$2:$A$5</c:f>
              <c:strCache>
                <c:ptCount val="3"/>
                <c:pt idx="0">
                  <c:v>N'=5</c:v>
                </c:pt>
                <c:pt idx="1">
                  <c:v>N'=6</c:v>
                </c:pt>
                <c:pt idx="2">
                  <c:v>N'=7</c:v>
                </c:pt>
              </c:strCache>
            </c:strRef>
          </c:cat>
          <c:val>
            <c:numRef>
              <c:f>Sheet1!$B$2:$B$5</c:f>
              <c:numCache>
                <c:formatCode>#,##0</c:formatCode>
                <c:ptCount val="4"/>
                <c:pt idx="0">
                  <c:v>3946.8923500000083</c:v>
                </c:pt>
                <c:pt idx="1">
                  <c:v>3558.6017299999999</c:v>
                </c:pt>
                <c:pt idx="2">
                  <c:v>2892.9848499999903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F60-4C29-A886-91CCBA9C205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17439872"/>
        <c:axId val="118662272"/>
      </c:lineChart>
      <c:catAx>
        <c:axId val="1174398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txPr>
          <a:bodyPr rot="-60000000" vert="horz"/>
          <a:lstStyle/>
          <a:p>
            <a:pPr>
              <a:defRPr/>
            </a:pPr>
            <a:endParaRPr lang="fr-FR"/>
          </a:p>
        </c:txPr>
        <c:crossAx val="118662272"/>
        <c:crosses val="autoZero"/>
        <c:auto val="1"/>
        <c:lblAlgn val="ctr"/>
        <c:lblOffset val="100"/>
        <c:noMultiLvlLbl val="0"/>
      </c:catAx>
      <c:valAx>
        <c:axId val="118662272"/>
        <c:scaling>
          <c:orientation val="minMax"/>
        </c:scaling>
        <c:delete val="0"/>
        <c:axPos val="l"/>
        <c:majorGridlines/>
        <c:numFmt formatCode="#,##0" sourceLinked="1"/>
        <c:majorTickMark val="none"/>
        <c:minorTickMark val="none"/>
        <c:tickLblPos val="nextTo"/>
        <c:txPr>
          <a:bodyPr rot="-60000000" vert="horz"/>
          <a:lstStyle/>
          <a:p>
            <a:pPr>
              <a:defRPr/>
            </a:pPr>
            <a:endParaRPr lang="fr-FR"/>
          </a:p>
        </c:txPr>
        <c:crossAx val="117439872"/>
        <c:crosses val="autoZero"/>
        <c:crossBetween val="between"/>
      </c:valAx>
    </c:plotArea>
    <c:legend>
      <c:legendPos val="b"/>
      <c:layout/>
      <c:overlay val="0"/>
      <c:txPr>
        <a:bodyPr rot="0" vert="horz"/>
        <a:lstStyle/>
        <a:p>
          <a:pPr>
            <a:defRPr/>
          </a:pPr>
          <a:endParaRPr lang="fr-FR"/>
        </a:p>
      </c:txPr>
    </c:legend>
    <c:plotVisOnly val="1"/>
    <c:dispBlanksAs val="gap"/>
    <c:showDLblsOverMax val="0"/>
  </c:chart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sans mutualisation</c:v>
                </c:pt>
              </c:strCache>
            </c:strRef>
          </c:tx>
          <c:invertIfNegative val="0"/>
          <c:cat>
            <c:strRef>
              <c:f>Sheet1!$A$2:$A$4</c:f>
              <c:strCache>
                <c:ptCount val="3"/>
                <c:pt idx="0">
                  <c:v>F4</c:v>
                </c:pt>
                <c:pt idx="1">
                  <c:v>F11</c:v>
                </c:pt>
                <c:pt idx="2">
                  <c:v>F12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1620</c:v>
                </c:pt>
                <c:pt idx="1">
                  <c:v>1731.6</c:v>
                </c:pt>
                <c:pt idx="2">
                  <c:v>1698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A01-4AF0-ADA3-02482668AF8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avec mutualisation </c:v>
                </c:pt>
              </c:strCache>
            </c:strRef>
          </c:tx>
          <c:invertIfNegative val="0"/>
          <c:cat>
            <c:strRef>
              <c:f>Sheet1!$A$2:$A$4</c:f>
              <c:strCache>
                <c:ptCount val="3"/>
                <c:pt idx="0">
                  <c:v>F4</c:v>
                </c:pt>
                <c:pt idx="1">
                  <c:v>F11</c:v>
                </c:pt>
                <c:pt idx="2">
                  <c:v>F12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1590</c:v>
                </c:pt>
                <c:pt idx="1">
                  <c:v>1617.6</c:v>
                </c:pt>
                <c:pt idx="2">
                  <c:v>1647.6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A01-4AF0-ADA3-02482668AF8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18732672"/>
        <c:axId val="118734208"/>
      </c:barChart>
      <c:catAx>
        <c:axId val="118732672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crossAx val="118734208"/>
        <c:crosses val="autoZero"/>
        <c:auto val="1"/>
        <c:lblAlgn val="ctr"/>
        <c:lblOffset val="100"/>
        <c:noMultiLvlLbl val="0"/>
      </c:catAx>
      <c:valAx>
        <c:axId val="118734208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118732672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sans mutualisation </c:v>
                </c:pt>
              </c:strCache>
            </c:strRef>
          </c:tx>
          <c:invertIfNegative val="0"/>
          <c:cat>
            <c:strRef>
              <c:f>Sheet1!$A$2:$A$4</c:f>
              <c:strCache>
                <c:ptCount val="3"/>
                <c:pt idx="0">
                  <c:v>F2</c:v>
                </c:pt>
                <c:pt idx="1">
                  <c:v>F6</c:v>
                </c:pt>
                <c:pt idx="2">
                  <c:v>F13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1558</c:v>
                </c:pt>
                <c:pt idx="1">
                  <c:v>1638</c:v>
                </c:pt>
                <c:pt idx="2">
                  <c:v>1652.4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AC0-4D98-95ED-EF3D19ACAED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avec mutualisation </c:v>
                </c:pt>
              </c:strCache>
            </c:strRef>
          </c:tx>
          <c:invertIfNegative val="0"/>
          <c:cat>
            <c:strRef>
              <c:f>Sheet1!$A$2:$A$4</c:f>
              <c:strCache>
                <c:ptCount val="3"/>
                <c:pt idx="0">
                  <c:v>F2</c:v>
                </c:pt>
                <c:pt idx="1">
                  <c:v>F6</c:v>
                </c:pt>
                <c:pt idx="2">
                  <c:v>F13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1554</c:v>
                </c:pt>
                <c:pt idx="1">
                  <c:v>1628.4</c:v>
                </c:pt>
                <c:pt idx="2">
                  <c:v>1554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AC0-4D98-95ED-EF3D19ACAED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19017856"/>
        <c:axId val="119019392"/>
      </c:barChart>
      <c:catAx>
        <c:axId val="1190178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crossAx val="119019392"/>
        <c:crosses val="autoZero"/>
        <c:auto val="1"/>
        <c:lblAlgn val="ctr"/>
        <c:lblOffset val="100"/>
        <c:noMultiLvlLbl val="0"/>
      </c:catAx>
      <c:valAx>
        <c:axId val="119019392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119017856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7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  <a:lumOff val="2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6_1">
  <dgm:title val=""/>
  <dgm:desc val=""/>
  <dgm:catLst>
    <dgm:cat type="accent6" pri="11100"/>
  </dgm:catLst>
  <dgm:styleLbl name="node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6">
        <a:alpha val="4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827B4DD-6A05-4F19-84E9-55BEC155B382}" type="doc">
      <dgm:prSet loTypeId="urn:microsoft.com/office/officeart/2005/8/layout/equation2" loCatId="process" qsTypeId="urn:microsoft.com/office/officeart/2005/8/quickstyle/simple5" qsCatId="simple" csTypeId="urn:microsoft.com/office/officeart/2005/8/colors/colorful1" csCatId="colorful" phldr="1"/>
      <dgm:spPr/>
    </dgm:pt>
    <dgm:pt modelId="{C1890EE0-1BE3-4870-99F3-58C24AFC9488}">
      <dgm:prSet phldrT="[Texte]" custT="1"/>
      <dgm:spPr/>
      <dgm:t>
        <a:bodyPr/>
        <a:lstStyle/>
        <a:p>
          <a:r>
            <a:rPr lang="fr-FR" sz="1600" b="1" dirty="0" smtClean="0">
              <a:latin typeface="Times New Roman" pitchFamily="18" charset="0"/>
              <a:cs typeface="Times New Roman" pitchFamily="18" charset="0"/>
            </a:rPr>
            <a:t>Acteurs veulent diminuer leurs stocks</a:t>
          </a:r>
          <a:endParaRPr lang="fr-FR" sz="1600" dirty="0"/>
        </a:p>
      </dgm:t>
    </dgm:pt>
    <dgm:pt modelId="{F2383C65-2850-48E3-A5DD-D4DC1EC4099E}" type="parTrans" cxnId="{55625455-C1D9-49AD-90FE-55F5393939CE}">
      <dgm:prSet/>
      <dgm:spPr/>
      <dgm:t>
        <a:bodyPr/>
        <a:lstStyle/>
        <a:p>
          <a:endParaRPr lang="fr-FR" sz="2800"/>
        </a:p>
      </dgm:t>
    </dgm:pt>
    <dgm:pt modelId="{4E2F7B39-FAEA-4ED0-B944-6DD0639F7C91}" type="sibTrans" cxnId="{55625455-C1D9-49AD-90FE-55F5393939CE}">
      <dgm:prSet custT="1"/>
      <dgm:spPr/>
      <dgm:t>
        <a:bodyPr/>
        <a:lstStyle/>
        <a:p>
          <a:endParaRPr lang="fr-FR" sz="1050"/>
        </a:p>
      </dgm:t>
    </dgm:pt>
    <dgm:pt modelId="{694D07EE-619A-4121-ADA3-6996FEC52EEC}">
      <dgm:prSet phldrT="[Texte]" custT="1"/>
      <dgm:spPr/>
      <dgm:t>
        <a:bodyPr/>
        <a:lstStyle/>
        <a:p>
          <a:r>
            <a:rPr lang="fr-FR" sz="1600" b="1" dirty="0" smtClean="0">
              <a:latin typeface="Times New Roman" pitchFamily="18" charset="0"/>
              <a:cs typeface="Times New Roman" pitchFamily="18" charset="0"/>
            </a:rPr>
            <a:t>Politique de développement durable </a:t>
          </a:r>
          <a:endParaRPr lang="fr-FR" sz="1600" dirty="0"/>
        </a:p>
      </dgm:t>
    </dgm:pt>
    <dgm:pt modelId="{A07BA89D-3811-4651-BAA1-A5AEBC531612}" type="parTrans" cxnId="{DB1671BF-BB4E-425D-AC87-FFF61779871A}">
      <dgm:prSet/>
      <dgm:spPr/>
      <dgm:t>
        <a:bodyPr/>
        <a:lstStyle/>
        <a:p>
          <a:endParaRPr lang="fr-FR" sz="2800"/>
        </a:p>
      </dgm:t>
    </dgm:pt>
    <dgm:pt modelId="{074244B1-E620-4017-8EB4-990E55A6F5ED}" type="sibTrans" cxnId="{DB1671BF-BB4E-425D-AC87-FFF61779871A}">
      <dgm:prSet custT="1"/>
      <dgm:spPr/>
      <dgm:t>
        <a:bodyPr/>
        <a:lstStyle/>
        <a:p>
          <a:endParaRPr lang="fr-FR" sz="1050"/>
        </a:p>
      </dgm:t>
    </dgm:pt>
    <dgm:pt modelId="{2352FFF6-F4D6-4E57-8536-7F3A15FA6E1E}">
      <dgm:prSet phldrT="[Texte]" custT="1"/>
      <dgm:spPr/>
      <dgm:t>
        <a:bodyPr/>
        <a:lstStyle/>
        <a:p>
          <a:r>
            <a:rPr lang="fr-FR" sz="2800" b="1" dirty="0" smtClean="0">
              <a:latin typeface="Times New Roman" pitchFamily="18" charset="0"/>
              <a:cs typeface="Times New Roman" pitchFamily="18" charset="0"/>
            </a:rPr>
            <a:t>Livrer plus fréquemment, réduire les coûts de transport et diminuer les émissions de CO2 </a:t>
          </a:r>
          <a:endParaRPr lang="fr-FR" sz="2800" dirty="0"/>
        </a:p>
      </dgm:t>
    </dgm:pt>
    <dgm:pt modelId="{ADE71BCB-3D8E-4853-870B-5B1A28A35BE0}" type="parTrans" cxnId="{5E1CD352-5994-4BC7-8846-FF4C4376BCE4}">
      <dgm:prSet/>
      <dgm:spPr/>
      <dgm:t>
        <a:bodyPr/>
        <a:lstStyle/>
        <a:p>
          <a:endParaRPr lang="fr-FR" sz="2800"/>
        </a:p>
      </dgm:t>
    </dgm:pt>
    <dgm:pt modelId="{1A501B6E-FD15-4ED8-A019-DD76C2251137}" type="sibTrans" cxnId="{5E1CD352-5994-4BC7-8846-FF4C4376BCE4}">
      <dgm:prSet/>
      <dgm:spPr/>
      <dgm:t>
        <a:bodyPr/>
        <a:lstStyle/>
        <a:p>
          <a:endParaRPr lang="fr-FR" sz="2800"/>
        </a:p>
      </dgm:t>
    </dgm:pt>
    <dgm:pt modelId="{21710A64-21BC-4611-8519-4E70FF2D3777}">
      <dgm:prSet custT="1"/>
      <dgm:spPr/>
      <dgm:t>
        <a:bodyPr/>
        <a:lstStyle/>
        <a:p>
          <a:r>
            <a:rPr lang="fr-FR" sz="1600" b="1" dirty="0" smtClean="0">
              <a:latin typeface="Times New Roman" pitchFamily="18" charset="0"/>
              <a:cs typeface="Times New Roman" pitchFamily="18" charset="0"/>
            </a:rPr>
            <a:t>Hausse du coût</a:t>
          </a:r>
          <a:r>
            <a:rPr lang="fr-FR" sz="1600" dirty="0" smtClean="0">
              <a:latin typeface="Times New Roman" pitchFamily="18" charset="0"/>
              <a:cs typeface="Times New Roman" pitchFamily="18" charset="0"/>
            </a:rPr>
            <a:t> </a:t>
          </a:r>
          <a:r>
            <a:rPr lang="fr-FR" sz="1600" b="1" dirty="0" smtClean="0">
              <a:latin typeface="Times New Roman" pitchFamily="18" charset="0"/>
              <a:cs typeface="Times New Roman" pitchFamily="18" charset="0"/>
            </a:rPr>
            <a:t>de  l'énergie</a:t>
          </a:r>
          <a:endParaRPr lang="fr-FR" sz="1600" dirty="0"/>
        </a:p>
      </dgm:t>
    </dgm:pt>
    <dgm:pt modelId="{B481C7BC-3494-4160-ADE3-AA3AFA922C6B}" type="parTrans" cxnId="{98FA0121-C11F-403A-B223-9C5C2868DD61}">
      <dgm:prSet/>
      <dgm:spPr/>
      <dgm:t>
        <a:bodyPr/>
        <a:lstStyle/>
        <a:p>
          <a:endParaRPr lang="fr-FR" sz="2800"/>
        </a:p>
      </dgm:t>
    </dgm:pt>
    <dgm:pt modelId="{C8F8A255-B3F5-416C-8114-D37534FD3A74}" type="sibTrans" cxnId="{98FA0121-C11F-403A-B223-9C5C2868DD61}">
      <dgm:prSet custT="1"/>
      <dgm:spPr/>
      <dgm:t>
        <a:bodyPr/>
        <a:lstStyle/>
        <a:p>
          <a:endParaRPr lang="fr-FR" sz="1050"/>
        </a:p>
      </dgm:t>
    </dgm:pt>
    <dgm:pt modelId="{D5107696-C31F-4940-A05C-49C495E11F4B}" type="pres">
      <dgm:prSet presAssocID="{3827B4DD-6A05-4F19-84E9-55BEC155B382}" presName="Name0" presStyleCnt="0">
        <dgm:presLayoutVars>
          <dgm:dir/>
          <dgm:resizeHandles val="exact"/>
        </dgm:presLayoutVars>
      </dgm:prSet>
      <dgm:spPr/>
    </dgm:pt>
    <dgm:pt modelId="{E7DD6F0D-FEE5-472F-86FE-9EE347DBC109}" type="pres">
      <dgm:prSet presAssocID="{3827B4DD-6A05-4F19-84E9-55BEC155B382}" presName="vNodes" presStyleCnt="0"/>
      <dgm:spPr/>
    </dgm:pt>
    <dgm:pt modelId="{72327F78-FC12-48ED-8AB4-33A7AFDF6ED3}" type="pres">
      <dgm:prSet presAssocID="{C1890EE0-1BE3-4870-99F3-58C24AFC9488}" presName="node" presStyleLbl="node1" presStyleIdx="0" presStyleCnt="4" custScaleX="203614" custScaleY="143018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0B75760F-D3D2-43AF-AD54-EC55C1F2F55E}" type="pres">
      <dgm:prSet presAssocID="{4E2F7B39-FAEA-4ED0-B944-6DD0639F7C91}" presName="spacerT" presStyleCnt="0"/>
      <dgm:spPr/>
    </dgm:pt>
    <dgm:pt modelId="{E74AB7F3-8730-4952-A67D-A3E1565D4A93}" type="pres">
      <dgm:prSet presAssocID="{4E2F7B39-FAEA-4ED0-B944-6DD0639F7C91}" presName="sibTrans" presStyleLbl="sibTrans2D1" presStyleIdx="0" presStyleCnt="3"/>
      <dgm:spPr/>
      <dgm:t>
        <a:bodyPr/>
        <a:lstStyle/>
        <a:p>
          <a:endParaRPr lang="fr-FR"/>
        </a:p>
      </dgm:t>
    </dgm:pt>
    <dgm:pt modelId="{8E54E3A3-AAB7-4867-9529-F9E03A40F061}" type="pres">
      <dgm:prSet presAssocID="{4E2F7B39-FAEA-4ED0-B944-6DD0639F7C91}" presName="spacerB" presStyleCnt="0"/>
      <dgm:spPr/>
    </dgm:pt>
    <dgm:pt modelId="{136D05CA-A028-450B-AB0E-CD269B3250C4}" type="pres">
      <dgm:prSet presAssocID="{694D07EE-619A-4121-ADA3-6996FEC52EEC}" presName="node" presStyleLbl="node1" presStyleIdx="1" presStyleCnt="4" custScaleX="325668" custScaleY="175087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89A25ABB-3CA7-4C65-8C30-B0CE1EC39156}" type="pres">
      <dgm:prSet presAssocID="{074244B1-E620-4017-8EB4-990E55A6F5ED}" presName="spacerT" presStyleCnt="0"/>
      <dgm:spPr/>
    </dgm:pt>
    <dgm:pt modelId="{72E23739-1D1E-4DD5-8058-01809C2806FC}" type="pres">
      <dgm:prSet presAssocID="{074244B1-E620-4017-8EB4-990E55A6F5ED}" presName="sibTrans" presStyleLbl="sibTrans2D1" presStyleIdx="1" presStyleCnt="3"/>
      <dgm:spPr/>
      <dgm:t>
        <a:bodyPr/>
        <a:lstStyle/>
        <a:p>
          <a:endParaRPr lang="fr-FR"/>
        </a:p>
      </dgm:t>
    </dgm:pt>
    <dgm:pt modelId="{C62744EE-D5C8-4878-B822-4BECEA4FDF5C}" type="pres">
      <dgm:prSet presAssocID="{074244B1-E620-4017-8EB4-990E55A6F5ED}" presName="spacerB" presStyleCnt="0"/>
      <dgm:spPr/>
    </dgm:pt>
    <dgm:pt modelId="{380BAFC9-8E3C-48DC-8739-E9196E656EFB}" type="pres">
      <dgm:prSet presAssocID="{21710A64-21BC-4611-8519-4E70FF2D3777}" presName="node" presStyleLbl="node1" presStyleIdx="2" presStyleCnt="4" custScaleX="307974" custScaleY="25529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5F7F6892-3794-4AC3-BB6D-875660790D4C}" type="pres">
      <dgm:prSet presAssocID="{3827B4DD-6A05-4F19-84E9-55BEC155B382}" presName="sibTransLast" presStyleLbl="sibTrans2D1" presStyleIdx="2" presStyleCnt="3"/>
      <dgm:spPr/>
      <dgm:t>
        <a:bodyPr/>
        <a:lstStyle/>
        <a:p>
          <a:endParaRPr lang="fr-FR"/>
        </a:p>
      </dgm:t>
    </dgm:pt>
    <dgm:pt modelId="{7B0D2083-5C43-4943-BB07-B3AE3DD9D49C}" type="pres">
      <dgm:prSet presAssocID="{3827B4DD-6A05-4F19-84E9-55BEC155B382}" presName="connectorText" presStyleLbl="sibTrans2D1" presStyleIdx="2" presStyleCnt="3"/>
      <dgm:spPr/>
      <dgm:t>
        <a:bodyPr/>
        <a:lstStyle/>
        <a:p>
          <a:endParaRPr lang="fr-FR"/>
        </a:p>
      </dgm:t>
    </dgm:pt>
    <dgm:pt modelId="{ABCC3FB9-4E84-478D-9E8E-901841F8F17E}" type="pres">
      <dgm:prSet presAssocID="{3827B4DD-6A05-4F19-84E9-55BEC155B382}" presName="lastNode" presStyleLbl="node1" presStyleIdx="3" presStyleCnt="4" custScaleX="224081" custScaleY="24120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6843BC28-06CA-4B8B-9A83-907F555D354B}" type="presOf" srcId="{694D07EE-619A-4121-ADA3-6996FEC52EEC}" destId="{136D05CA-A028-450B-AB0E-CD269B3250C4}" srcOrd="0" destOrd="0" presId="urn:microsoft.com/office/officeart/2005/8/layout/equation2"/>
    <dgm:cxn modelId="{99BD0C72-E9E4-45D1-8815-5E0A17EBF45F}" type="presOf" srcId="{2352FFF6-F4D6-4E57-8536-7F3A15FA6E1E}" destId="{ABCC3FB9-4E84-478D-9E8E-901841F8F17E}" srcOrd="0" destOrd="0" presId="urn:microsoft.com/office/officeart/2005/8/layout/equation2"/>
    <dgm:cxn modelId="{5E1CD352-5994-4BC7-8846-FF4C4376BCE4}" srcId="{3827B4DD-6A05-4F19-84E9-55BEC155B382}" destId="{2352FFF6-F4D6-4E57-8536-7F3A15FA6E1E}" srcOrd="3" destOrd="0" parTransId="{ADE71BCB-3D8E-4853-870B-5B1A28A35BE0}" sibTransId="{1A501B6E-FD15-4ED8-A019-DD76C2251137}"/>
    <dgm:cxn modelId="{55625455-C1D9-49AD-90FE-55F5393939CE}" srcId="{3827B4DD-6A05-4F19-84E9-55BEC155B382}" destId="{C1890EE0-1BE3-4870-99F3-58C24AFC9488}" srcOrd="0" destOrd="0" parTransId="{F2383C65-2850-48E3-A5DD-D4DC1EC4099E}" sibTransId="{4E2F7B39-FAEA-4ED0-B944-6DD0639F7C91}"/>
    <dgm:cxn modelId="{8669A8E6-4FF1-4C18-89FE-5F845C34EE60}" type="presOf" srcId="{C8F8A255-B3F5-416C-8114-D37534FD3A74}" destId="{7B0D2083-5C43-4943-BB07-B3AE3DD9D49C}" srcOrd="1" destOrd="0" presId="urn:microsoft.com/office/officeart/2005/8/layout/equation2"/>
    <dgm:cxn modelId="{DB1671BF-BB4E-425D-AC87-FFF61779871A}" srcId="{3827B4DD-6A05-4F19-84E9-55BEC155B382}" destId="{694D07EE-619A-4121-ADA3-6996FEC52EEC}" srcOrd="1" destOrd="0" parTransId="{A07BA89D-3811-4651-BAA1-A5AEBC531612}" sibTransId="{074244B1-E620-4017-8EB4-990E55A6F5ED}"/>
    <dgm:cxn modelId="{FDF29601-3CBF-465C-84C3-DCDC9743F215}" type="presOf" srcId="{21710A64-21BC-4611-8519-4E70FF2D3777}" destId="{380BAFC9-8E3C-48DC-8739-E9196E656EFB}" srcOrd="0" destOrd="0" presId="urn:microsoft.com/office/officeart/2005/8/layout/equation2"/>
    <dgm:cxn modelId="{8729BFCE-7FAE-4B4B-A574-218DE4568052}" type="presOf" srcId="{4E2F7B39-FAEA-4ED0-B944-6DD0639F7C91}" destId="{E74AB7F3-8730-4952-A67D-A3E1565D4A93}" srcOrd="0" destOrd="0" presId="urn:microsoft.com/office/officeart/2005/8/layout/equation2"/>
    <dgm:cxn modelId="{98FA0121-C11F-403A-B223-9C5C2868DD61}" srcId="{3827B4DD-6A05-4F19-84E9-55BEC155B382}" destId="{21710A64-21BC-4611-8519-4E70FF2D3777}" srcOrd="2" destOrd="0" parTransId="{B481C7BC-3494-4160-ADE3-AA3AFA922C6B}" sibTransId="{C8F8A255-B3F5-416C-8114-D37534FD3A74}"/>
    <dgm:cxn modelId="{27C7EDC1-C140-440D-B16F-CDAC280A583B}" type="presOf" srcId="{3827B4DD-6A05-4F19-84E9-55BEC155B382}" destId="{D5107696-C31F-4940-A05C-49C495E11F4B}" srcOrd="0" destOrd="0" presId="urn:microsoft.com/office/officeart/2005/8/layout/equation2"/>
    <dgm:cxn modelId="{D0864634-C96A-44D7-AA9C-CF978AD8881D}" type="presOf" srcId="{074244B1-E620-4017-8EB4-990E55A6F5ED}" destId="{72E23739-1D1E-4DD5-8058-01809C2806FC}" srcOrd="0" destOrd="0" presId="urn:microsoft.com/office/officeart/2005/8/layout/equation2"/>
    <dgm:cxn modelId="{AD55D0A6-F445-4D73-A696-010D9ECE8243}" type="presOf" srcId="{C1890EE0-1BE3-4870-99F3-58C24AFC9488}" destId="{72327F78-FC12-48ED-8AB4-33A7AFDF6ED3}" srcOrd="0" destOrd="0" presId="urn:microsoft.com/office/officeart/2005/8/layout/equation2"/>
    <dgm:cxn modelId="{E01CAEB1-2C37-4263-BD09-D1552BB27229}" type="presOf" srcId="{C8F8A255-B3F5-416C-8114-D37534FD3A74}" destId="{5F7F6892-3794-4AC3-BB6D-875660790D4C}" srcOrd="0" destOrd="0" presId="urn:microsoft.com/office/officeart/2005/8/layout/equation2"/>
    <dgm:cxn modelId="{E5020A73-CAD1-4034-B552-7EEA0DFD05F9}" type="presParOf" srcId="{D5107696-C31F-4940-A05C-49C495E11F4B}" destId="{E7DD6F0D-FEE5-472F-86FE-9EE347DBC109}" srcOrd="0" destOrd="0" presId="urn:microsoft.com/office/officeart/2005/8/layout/equation2"/>
    <dgm:cxn modelId="{291DC456-9006-424E-9A97-229F20BE89D1}" type="presParOf" srcId="{E7DD6F0D-FEE5-472F-86FE-9EE347DBC109}" destId="{72327F78-FC12-48ED-8AB4-33A7AFDF6ED3}" srcOrd="0" destOrd="0" presId="urn:microsoft.com/office/officeart/2005/8/layout/equation2"/>
    <dgm:cxn modelId="{9EEBF1C9-CA6C-4BBB-914A-6494A7F2247F}" type="presParOf" srcId="{E7DD6F0D-FEE5-472F-86FE-9EE347DBC109}" destId="{0B75760F-D3D2-43AF-AD54-EC55C1F2F55E}" srcOrd="1" destOrd="0" presId="urn:microsoft.com/office/officeart/2005/8/layout/equation2"/>
    <dgm:cxn modelId="{EC80B764-1990-4F62-96BB-79D96BF1679D}" type="presParOf" srcId="{E7DD6F0D-FEE5-472F-86FE-9EE347DBC109}" destId="{E74AB7F3-8730-4952-A67D-A3E1565D4A93}" srcOrd="2" destOrd="0" presId="urn:microsoft.com/office/officeart/2005/8/layout/equation2"/>
    <dgm:cxn modelId="{7CBEDD68-FB22-42C5-99AE-29E3CDCFE7FC}" type="presParOf" srcId="{E7DD6F0D-FEE5-472F-86FE-9EE347DBC109}" destId="{8E54E3A3-AAB7-4867-9529-F9E03A40F061}" srcOrd="3" destOrd="0" presId="urn:microsoft.com/office/officeart/2005/8/layout/equation2"/>
    <dgm:cxn modelId="{E26CA5FF-74AC-429C-BCC3-6A6509DD9D50}" type="presParOf" srcId="{E7DD6F0D-FEE5-472F-86FE-9EE347DBC109}" destId="{136D05CA-A028-450B-AB0E-CD269B3250C4}" srcOrd="4" destOrd="0" presId="urn:microsoft.com/office/officeart/2005/8/layout/equation2"/>
    <dgm:cxn modelId="{73CB7650-9345-4C5B-922F-B6B9EDF77F1F}" type="presParOf" srcId="{E7DD6F0D-FEE5-472F-86FE-9EE347DBC109}" destId="{89A25ABB-3CA7-4C65-8C30-B0CE1EC39156}" srcOrd="5" destOrd="0" presId="urn:microsoft.com/office/officeart/2005/8/layout/equation2"/>
    <dgm:cxn modelId="{180E02A6-E680-4F70-B8F2-E2B5C451B614}" type="presParOf" srcId="{E7DD6F0D-FEE5-472F-86FE-9EE347DBC109}" destId="{72E23739-1D1E-4DD5-8058-01809C2806FC}" srcOrd="6" destOrd="0" presId="urn:microsoft.com/office/officeart/2005/8/layout/equation2"/>
    <dgm:cxn modelId="{3A9D74B8-4352-4C37-996D-EB3AF1D5B0E6}" type="presParOf" srcId="{E7DD6F0D-FEE5-472F-86FE-9EE347DBC109}" destId="{C62744EE-D5C8-4878-B822-4BECEA4FDF5C}" srcOrd="7" destOrd="0" presId="urn:microsoft.com/office/officeart/2005/8/layout/equation2"/>
    <dgm:cxn modelId="{E438A574-0855-4926-A410-A3B7E1EE968E}" type="presParOf" srcId="{E7DD6F0D-FEE5-472F-86FE-9EE347DBC109}" destId="{380BAFC9-8E3C-48DC-8739-E9196E656EFB}" srcOrd="8" destOrd="0" presId="urn:microsoft.com/office/officeart/2005/8/layout/equation2"/>
    <dgm:cxn modelId="{6E6BD995-885C-4710-9F7C-56AFF5CFDDF7}" type="presParOf" srcId="{D5107696-C31F-4940-A05C-49C495E11F4B}" destId="{5F7F6892-3794-4AC3-BB6D-875660790D4C}" srcOrd="1" destOrd="0" presId="urn:microsoft.com/office/officeart/2005/8/layout/equation2"/>
    <dgm:cxn modelId="{E7C375BA-693D-4B0C-B42B-88BB1C757E4D}" type="presParOf" srcId="{5F7F6892-3794-4AC3-BB6D-875660790D4C}" destId="{7B0D2083-5C43-4943-BB07-B3AE3DD9D49C}" srcOrd="0" destOrd="0" presId="urn:microsoft.com/office/officeart/2005/8/layout/equation2"/>
    <dgm:cxn modelId="{61FDB538-9C68-4B94-A1BD-3F015C8B99BF}" type="presParOf" srcId="{D5107696-C31F-4940-A05C-49C495E11F4B}" destId="{ABCC3FB9-4E84-478D-9E8E-901841F8F17E}" srcOrd="2" destOrd="0" presId="urn:microsoft.com/office/officeart/2005/8/layout/equati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3501353-CAC9-4206-849D-2CD0F22E6CE2}" type="doc">
      <dgm:prSet loTypeId="urn:microsoft.com/office/officeart/2005/8/layout/cycle6" loCatId="cycle" qsTypeId="urn:microsoft.com/office/officeart/2005/8/quickstyle/3d2#2" qsCatId="3D" csTypeId="urn:microsoft.com/office/officeart/2005/8/colors/accent2_3" csCatId="accent2" phldr="1"/>
      <dgm:spPr/>
      <dgm:t>
        <a:bodyPr/>
        <a:lstStyle/>
        <a:p>
          <a:endParaRPr lang="en-US"/>
        </a:p>
      </dgm:t>
    </dgm:pt>
    <dgm:pt modelId="{89F46DB9-C367-4592-92F4-A7C6CA7DC108}">
      <dgm:prSet phldrT="[Text]" custT="1"/>
      <dgm:spPr/>
      <dgm:t>
        <a:bodyPr/>
        <a:lstStyle/>
        <a:p>
          <a:r>
            <a:rPr lang="fr-FR" sz="2000" b="1" smtClean="0">
              <a:latin typeface="Times New Roman" pitchFamily="18" charset="0"/>
              <a:cs typeface="Times New Roman" pitchFamily="18" charset="0"/>
            </a:rPr>
            <a:t>N=8</a:t>
          </a:r>
          <a:endParaRPr lang="en-US" sz="2000" b="1" dirty="0">
            <a:latin typeface="Times New Roman" pitchFamily="18" charset="0"/>
            <a:cs typeface="Times New Roman" pitchFamily="18" charset="0"/>
          </a:endParaRPr>
        </a:p>
      </dgm:t>
    </dgm:pt>
    <dgm:pt modelId="{3F0F31E4-47DA-42EE-8686-DEAE6D001C0F}" type="parTrans" cxnId="{480EA626-85C4-47A1-B4FB-ABC9972E7623}">
      <dgm:prSet/>
      <dgm:spPr/>
      <dgm:t>
        <a:bodyPr/>
        <a:lstStyle/>
        <a:p>
          <a:endParaRPr lang="en-US"/>
        </a:p>
      </dgm:t>
    </dgm:pt>
    <dgm:pt modelId="{767146E8-BF60-4D4C-99CB-303FA007656C}" type="sibTrans" cxnId="{480EA626-85C4-47A1-B4FB-ABC9972E7623}">
      <dgm:prSet/>
      <dgm:spPr/>
      <dgm:t>
        <a:bodyPr/>
        <a:lstStyle/>
        <a:p>
          <a:endParaRPr lang="en-US"/>
        </a:p>
      </dgm:t>
    </dgm:pt>
    <dgm:pt modelId="{95ADE7BB-B1C7-4997-8576-24933FC322D5}">
      <dgm:prSet phldrT="[Text]" custT="1"/>
      <dgm:spPr/>
      <dgm:t>
        <a:bodyPr/>
        <a:lstStyle/>
        <a:p>
          <a:r>
            <a:rPr lang="fr-FR" sz="2000" b="1" dirty="0" smtClean="0">
              <a:latin typeface="Times New Roman" pitchFamily="18" charset="0"/>
              <a:cs typeface="Times New Roman" pitchFamily="18" charset="0"/>
            </a:rPr>
            <a:t>N=10</a:t>
          </a:r>
          <a:endParaRPr lang="en-US" sz="2000" b="1" dirty="0">
            <a:latin typeface="Times New Roman" pitchFamily="18" charset="0"/>
            <a:cs typeface="Times New Roman" pitchFamily="18" charset="0"/>
          </a:endParaRPr>
        </a:p>
      </dgm:t>
    </dgm:pt>
    <dgm:pt modelId="{C4AB53B4-9A81-4ED3-B8F9-FD09F6219C12}" type="parTrans" cxnId="{677C25B6-239E-4B2F-9F94-171B2A13FBC0}">
      <dgm:prSet/>
      <dgm:spPr/>
      <dgm:t>
        <a:bodyPr/>
        <a:lstStyle/>
        <a:p>
          <a:endParaRPr lang="en-US"/>
        </a:p>
      </dgm:t>
    </dgm:pt>
    <dgm:pt modelId="{C10C7E10-95F3-4201-B5A4-532E35C3A76C}" type="sibTrans" cxnId="{677C25B6-239E-4B2F-9F94-171B2A13FBC0}">
      <dgm:prSet/>
      <dgm:spPr/>
      <dgm:t>
        <a:bodyPr/>
        <a:lstStyle/>
        <a:p>
          <a:endParaRPr lang="en-US"/>
        </a:p>
      </dgm:t>
    </dgm:pt>
    <dgm:pt modelId="{A4B300DF-B9A8-44F6-8BFA-6ED160E38035}">
      <dgm:prSet phldrT="[Text]" custT="1"/>
      <dgm:spPr/>
      <dgm:t>
        <a:bodyPr/>
        <a:lstStyle/>
        <a:p>
          <a:r>
            <a:rPr lang="fr-FR" sz="2000" b="1" smtClean="0">
              <a:latin typeface="Times New Roman" pitchFamily="18" charset="0"/>
              <a:cs typeface="Times New Roman" pitchFamily="18" charset="0"/>
            </a:rPr>
            <a:t>N=11</a:t>
          </a:r>
          <a:endParaRPr lang="en-US" sz="2000" b="1" dirty="0">
            <a:latin typeface="Times New Roman" pitchFamily="18" charset="0"/>
            <a:cs typeface="Times New Roman" pitchFamily="18" charset="0"/>
          </a:endParaRPr>
        </a:p>
      </dgm:t>
    </dgm:pt>
    <dgm:pt modelId="{329AB2EB-E2E1-44C0-BE29-44E468F2F642}" type="parTrans" cxnId="{09D98A10-61B1-4028-BE7C-909EF877844A}">
      <dgm:prSet/>
      <dgm:spPr/>
      <dgm:t>
        <a:bodyPr/>
        <a:lstStyle/>
        <a:p>
          <a:endParaRPr lang="en-US"/>
        </a:p>
      </dgm:t>
    </dgm:pt>
    <dgm:pt modelId="{36661F5B-B1B9-4B4E-8B81-BE94D9887547}" type="sibTrans" cxnId="{09D98A10-61B1-4028-BE7C-909EF877844A}">
      <dgm:prSet/>
      <dgm:spPr/>
      <dgm:t>
        <a:bodyPr/>
        <a:lstStyle/>
        <a:p>
          <a:endParaRPr lang="en-US"/>
        </a:p>
      </dgm:t>
    </dgm:pt>
    <dgm:pt modelId="{D9C31CAE-01EE-4293-B2AB-1D50A234D61B}">
      <dgm:prSet phldrT="[Text]" custT="1"/>
      <dgm:spPr/>
      <dgm:t>
        <a:bodyPr/>
        <a:lstStyle/>
        <a:p>
          <a:r>
            <a:rPr lang="fr-FR" sz="2000" b="1" smtClean="0">
              <a:latin typeface="Times New Roman" pitchFamily="18" charset="0"/>
              <a:cs typeface="Times New Roman" pitchFamily="18" charset="0"/>
            </a:rPr>
            <a:t>N=12</a:t>
          </a:r>
          <a:endParaRPr lang="en-US" sz="2000" b="1" dirty="0">
            <a:latin typeface="Times New Roman" pitchFamily="18" charset="0"/>
            <a:cs typeface="Times New Roman" pitchFamily="18" charset="0"/>
          </a:endParaRPr>
        </a:p>
      </dgm:t>
    </dgm:pt>
    <dgm:pt modelId="{DE7696E9-B9A4-47F1-8DCE-A03F83A8B204}" type="parTrans" cxnId="{0511D3EC-C20C-4988-8B36-90F88193B8FD}">
      <dgm:prSet/>
      <dgm:spPr/>
      <dgm:t>
        <a:bodyPr/>
        <a:lstStyle/>
        <a:p>
          <a:endParaRPr lang="en-US"/>
        </a:p>
      </dgm:t>
    </dgm:pt>
    <dgm:pt modelId="{CBD4EF49-07FA-4700-8961-A3D9AEF256D9}" type="sibTrans" cxnId="{0511D3EC-C20C-4988-8B36-90F88193B8FD}">
      <dgm:prSet/>
      <dgm:spPr/>
      <dgm:t>
        <a:bodyPr/>
        <a:lstStyle/>
        <a:p>
          <a:endParaRPr lang="en-US"/>
        </a:p>
      </dgm:t>
    </dgm:pt>
    <dgm:pt modelId="{8C4F85DD-EC2F-4CD6-8365-9042C7568024}">
      <dgm:prSet phldrT="[Text]" custT="1"/>
      <dgm:spPr/>
      <dgm:t>
        <a:bodyPr/>
        <a:lstStyle/>
        <a:p>
          <a:r>
            <a:rPr lang="fr-FR" sz="2000" b="1" smtClean="0">
              <a:latin typeface="Times New Roman" pitchFamily="18" charset="0"/>
              <a:cs typeface="Times New Roman" pitchFamily="18" charset="0"/>
            </a:rPr>
            <a:t>N=13</a:t>
          </a:r>
          <a:endParaRPr lang="en-US" sz="2000" b="1" dirty="0">
            <a:latin typeface="Times New Roman" pitchFamily="18" charset="0"/>
            <a:cs typeface="Times New Roman" pitchFamily="18" charset="0"/>
          </a:endParaRPr>
        </a:p>
      </dgm:t>
    </dgm:pt>
    <dgm:pt modelId="{D53E44AC-E4F6-4AB6-A0AA-704DF6A28CF3}" type="parTrans" cxnId="{A9DE466E-E4CD-41BB-B503-240D3054BB79}">
      <dgm:prSet/>
      <dgm:spPr/>
      <dgm:t>
        <a:bodyPr/>
        <a:lstStyle/>
        <a:p>
          <a:endParaRPr lang="en-US"/>
        </a:p>
      </dgm:t>
    </dgm:pt>
    <dgm:pt modelId="{B0A726BF-DB8F-42EC-9FFE-A3C128C5161D}" type="sibTrans" cxnId="{A9DE466E-E4CD-41BB-B503-240D3054BB79}">
      <dgm:prSet/>
      <dgm:spPr/>
      <dgm:t>
        <a:bodyPr/>
        <a:lstStyle/>
        <a:p>
          <a:endParaRPr lang="en-US"/>
        </a:p>
      </dgm:t>
    </dgm:pt>
    <dgm:pt modelId="{A99A9A43-8D4C-4F82-9F2F-113DD826A6DF}" type="pres">
      <dgm:prSet presAssocID="{63501353-CAC9-4206-849D-2CD0F22E6CE2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D930EC76-6294-48CA-B272-02321D008CFA}" type="pres">
      <dgm:prSet presAssocID="{89F46DB9-C367-4592-92F4-A7C6CA7DC108}" presName="node" presStyleLbl="node1" presStyleIdx="0" presStyleCnt="5" custScaleX="97346" custScaleY="6656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5862EE8-08DE-4ED9-8CE7-03008ED8BF4E}" type="pres">
      <dgm:prSet presAssocID="{89F46DB9-C367-4592-92F4-A7C6CA7DC108}" presName="spNode" presStyleCnt="0"/>
      <dgm:spPr/>
      <dgm:t>
        <a:bodyPr/>
        <a:lstStyle/>
        <a:p>
          <a:endParaRPr lang="fr-FR"/>
        </a:p>
      </dgm:t>
    </dgm:pt>
    <dgm:pt modelId="{3ADEBCAC-B987-47B8-9DE7-D70019166EF5}" type="pres">
      <dgm:prSet presAssocID="{767146E8-BF60-4D4C-99CB-303FA007656C}" presName="sibTrans" presStyleLbl="sibTrans1D1" presStyleIdx="0" presStyleCnt="5"/>
      <dgm:spPr/>
      <dgm:t>
        <a:bodyPr/>
        <a:lstStyle/>
        <a:p>
          <a:endParaRPr lang="fr-FR"/>
        </a:p>
      </dgm:t>
    </dgm:pt>
    <dgm:pt modelId="{4A5F4E0C-3EC5-493B-BF5E-D286AFFD5612}" type="pres">
      <dgm:prSet presAssocID="{95ADE7BB-B1C7-4997-8576-24933FC322D5}" presName="node" presStyleLbl="node1" presStyleIdx="1" presStyleCnt="5" custScaleX="94663" custScaleY="76936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09AC47F9-16DA-4FC6-A2E9-5E8644C8C5D3}" type="pres">
      <dgm:prSet presAssocID="{95ADE7BB-B1C7-4997-8576-24933FC322D5}" presName="spNode" presStyleCnt="0"/>
      <dgm:spPr/>
      <dgm:t>
        <a:bodyPr/>
        <a:lstStyle/>
        <a:p>
          <a:endParaRPr lang="fr-FR"/>
        </a:p>
      </dgm:t>
    </dgm:pt>
    <dgm:pt modelId="{D7843D56-43F6-4679-88D7-584948D3859A}" type="pres">
      <dgm:prSet presAssocID="{C10C7E10-95F3-4201-B5A4-532E35C3A76C}" presName="sibTrans" presStyleLbl="sibTrans1D1" presStyleIdx="1" presStyleCnt="5"/>
      <dgm:spPr/>
      <dgm:t>
        <a:bodyPr/>
        <a:lstStyle/>
        <a:p>
          <a:endParaRPr lang="fr-FR"/>
        </a:p>
      </dgm:t>
    </dgm:pt>
    <dgm:pt modelId="{4DC40CD3-3AE8-44E1-B772-04DC75444FEA}" type="pres">
      <dgm:prSet presAssocID="{A4B300DF-B9A8-44F6-8BFA-6ED160E38035}" presName="node" presStyleLbl="node1" presStyleIdx="2" presStyleCnt="5" custScaleX="83723" custScaleY="6631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0C54A2B-08BB-4415-8C12-9BE042C123D8}" type="pres">
      <dgm:prSet presAssocID="{A4B300DF-B9A8-44F6-8BFA-6ED160E38035}" presName="spNode" presStyleCnt="0"/>
      <dgm:spPr/>
      <dgm:t>
        <a:bodyPr/>
        <a:lstStyle/>
        <a:p>
          <a:endParaRPr lang="fr-FR"/>
        </a:p>
      </dgm:t>
    </dgm:pt>
    <dgm:pt modelId="{1FE0AB1F-585A-468C-A502-F84B9BE359E4}" type="pres">
      <dgm:prSet presAssocID="{36661F5B-B1B9-4B4E-8B81-BE94D9887547}" presName="sibTrans" presStyleLbl="sibTrans1D1" presStyleIdx="2" presStyleCnt="5"/>
      <dgm:spPr/>
      <dgm:t>
        <a:bodyPr/>
        <a:lstStyle/>
        <a:p>
          <a:endParaRPr lang="fr-FR"/>
        </a:p>
      </dgm:t>
    </dgm:pt>
    <dgm:pt modelId="{AD86B21E-2456-4414-8E4C-B6A03380D657}" type="pres">
      <dgm:prSet presAssocID="{D9C31CAE-01EE-4293-B2AB-1D50A234D61B}" presName="node" presStyleLbl="node1" presStyleIdx="3" presStyleCnt="5" custScaleX="77024" custScaleY="7503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E59D6954-9632-4E59-A916-1994872DB75B}" type="pres">
      <dgm:prSet presAssocID="{D9C31CAE-01EE-4293-B2AB-1D50A234D61B}" presName="spNode" presStyleCnt="0"/>
      <dgm:spPr/>
      <dgm:t>
        <a:bodyPr/>
        <a:lstStyle/>
        <a:p>
          <a:endParaRPr lang="fr-FR"/>
        </a:p>
      </dgm:t>
    </dgm:pt>
    <dgm:pt modelId="{2632E918-EB6E-403D-A31F-5A94405DC6F4}" type="pres">
      <dgm:prSet presAssocID="{CBD4EF49-07FA-4700-8961-A3D9AEF256D9}" presName="sibTrans" presStyleLbl="sibTrans1D1" presStyleIdx="3" presStyleCnt="5"/>
      <dgm:spPr/>
      <dgm:t>
        <a:bodyPr/>
        <a:lstStyle/>
        <a:p>
          <a:endParaRPr lang="fr-FR"/>
        </a:p>
      </dgm:t>
    </dgm:pt>
    <dgm:pt modelId="{906D049A-FCDD-44C6-97D9-354689EFCA19}" type="pres">
      <dgm:prSet presAssocID="{8C4F85DD-EC2F-4CD6-8365-9042C7568024}" presName="node" presStyleLbl="node1" presStyleIdx="4" presStyleCnt="5" custScaleX="94987" custScaleY="83842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4F765F2D-B32D-441E-B7A0-8D39811D7A52}" type="pres">
      <dgm:prSet presAssocID="{8C4F85DD-EC2F-4CD6-8365-9042C7568024}" presName="spNode" presStyleCnt="0"/>
      <dgm:spPr/>
      <dgm:t>
        <a:bodyPr/>
        <a:lstStyle/>
        <a:p>
          <a:endParaRPr lang="fr-FR"/>
        </a:p>
      </dgm:t>
    </dgm:pt>
    <dgm:pt modelId="{45340D3E-1E84-414D-A92B-32BE03AA35B6}" type="pres">
      <dgm:prSet presAssocID="{B0A726BF-DB8F-42EC-9FFE-A3C128C5161D}" presName="sibTrans" presStyleLbl="sibTrans1D1" presStyleIdx="4" presStyleCnt="5"/>
      <dgm:spPr/>
      <dgm:t>
        <a:bodyPr/>
        <a:lstStyle/>
        <a:p>
          <a:endParaRPr lang="fr-FR"/>
        </a:p>
      </dgm:t>
    </dgm:pt>
  </dgm:ptLst>
  <dgm:cxnLst>
    <dgm:cxn modelId="{90CC6DC0-6240-429E-AF37-A96E978FBBD1}" type="presOf" srcId="{C10C7E10-95F3-4201-B5A4-532E35C3A76C}" destId="{D7843D56-43F6-4679-88D7-584948D3859A}" srcOrd="0" destOrd="0" presId="urn:microsoft.com/office/officeart/2005/8/layout/cycle6"/>
    <dgm:cxn modelId="{B3E14F31-80DF-4405-9676-589E67387AA6}" type="presOf" srcId="{CBD4EF49-07FA-4700-8961-A3D9AEF256D9}" destId="{2632E918-EB6E-403D-A31F-5A94405DC6F4}" srcOrd="0" destOrd="0" presId="urn:microsoft.com/office/officeart/2005/8/layout/cycle6"/>
    <dgm:cxn modelId="{80502141-131D-4773-9D4D-C48726922CF9}" type="presOf" srcId="{8C4F85DD-EC2F-4CD6-8365-9042C7568024}" destId="{906D049A-FCDD-44C6-97D9-354689EFCA19}" srcOrd="0" destOrd="0" presId="urn:microsoft.com/office/officeart/2005/8/layout/cycle6"/>
    <dgm:cxn modelId="{BBE884B5-43AE-46C9-AF92-767375E1329D}" type="presOf" srcId="{95ADE7BB-B1C7-4997-8576-24933FC322D5}" destId="{4A5F4E0C-3EC5-493B-BF5E-D286AFFD5612}" srcOrd="0" destOrd="0" presId="urn:microsoft.com/office/officeart/2005/8/layout/cycle6"/>
    <dgm:cxn modelId="{480EA626-85C4-47A1-B4FB-ABC9972E7623}" srcId="{63501353-CAC9-4206-849D-2CD0F22E6CE2}" destId="{89F46DB9-C367-4592-92F4-A7C6CA7DC108}" srcOrd="0" destOrd="0" parTransId="{3F0F31E4-47DA-42EE-8686-DEAE6D001C0F}" sibTransId="{767146E8-BF60-4D4C-99CB-303FA007656C}"/>
    <dgm:cxn modelId="{D9D9FBE7-13F0-480D-B481-CA1171E046B6}" type="presOf" srcId="{D9C31CAE-01EE-4293-B2AB-1D50A234D61B}" destId="{AD86B21E-2456-4414-8E4C-B6A03380D657}" srcOrd="0" destOrd="0" presId="urn:microsoft.com/office/officeart/2005/8/layout/cycle6"/>
    <dgm:cxn modelId="{E7B0DF64-BC42-472B-8C79-32AB4153F1AF}" type="presOf" srcId="{63501353-CAC9-4206-849D-2CD0F22E6CE2}" destId="{A99A9A43-8D4C-4F82-9F2F-113DD826A6DF}" srcOrd="0" destOrd="0" presId="urn:microsoft.com/office/officeart/2005/8/layout/cycle6"/>
    <dgm:cxn modelId="{09D98A10-61B1-4028-BE7C-909EF877844A}" srcId="{63501353-CAC9-4206-849D-2CD0F22E6CE2}" destId="{A4B300DF-B9A8-44F6-8BFA-6ED160E38035}" srcOrd="2" destOrd="0" parTransId="{329AB2EB-E2E1-44C0-BE29-44E468F2F642}" sibTransId="{36661F5B-B1B9-4B4E-8B81-BE94D9887547}"/>
    <dgm:cxn modelId="{04006E4D-F0C0-4061-8DCC-BEA2433AB26A}" type="presOf" srcId="{B0A726BF-DB8F-42EC-9FFE-A3C128C5161D}" destId="{45340D3E-1E84-414D-A92B-32BE03AA35B6}" srcOrd="0" destOrd="0" presId="urn:microsoft.com/office/officeart/2005/8/layout/cycle6"/>
    <dgm:cxn modelId="{0511D3EC-C20C-4988-8B36-90F88193B8FD}" srcId="{63501353-CAC9-4206-849D-2CD0F22E6CE2}" destId="{D9C31CAE-01EE-4293-B2AB-1D50A234D61B}" srcOrd="3" destOrd="0" parTransId="{DE7696E9-B9A4-47F1-8DCE-A03F83A8B204}" sibTransId="{CBD4EF49-07FA-4700-8961-A3D9AEF256D9}"/>
    <dgm:cxn modelId="{ED1CCD27-6325-498D-A256-531D9D658951}" type="presOf" srcId="{36661F5B-B1B9-4B4E-8B81-BE94D9887547}" destId="{1FE0AB1F-585A-468C-A502-F84B9BE359E4}" srcOrd="0" destOrd="0" presId="urn:microsoft.com/office/officeart/2005/8/layout/cycle6"/>
    <dgm:cxn modelId="{A46B063D-3A9D-45D9-8C4C-28161091F7C8}" type="presOf" srcId="{89F46DB9-C367-4592-92F4-A7C6CA7DC108}" destId="{D930EC76-6294-48CA-B272-02321D008CFA}" srcOrd="0" destOrd="0" presId="urn:microsoft.com/office/officeart/2005/8/layout/cycle6"/>
    <dgm:cxn modelId="{A9DE466E-E4CD-41BB-B503-240D3054BB79}" srcId="{63501353-CAC9-4206-849D-2CD0F22E6CE2}" destId="{8C4F85DD-EC2F-4CD6-8365-9042C7568024}" srcOrd="4" destOrd="0" parTransId="{D53E44AC-E4F6-4AB6-A0AA-704DF6A28CF3}" sibTransId="{B0A726BF-DB8F-42EC-9FFE-A3C128C5161D}"/>
    <dgm:cxn modelId="{677C25B6-239E-4B2F-9F94-171B2A13FBC0}" srcId="{63501353-CAC9-4206-849D-2CD0F22E6CE2}" destId="{95ADE7BB-B1C7-4997-8576-24933FC322D5}" srcOrd="1" destOrd="0" parTransId="{C4AB53B4-9A81-4ED3-B8F9-FD09F6219C12}" sibTransId="{C10C7E10-95F3-4201-B5A4-532E35C3A76C}"/>
    <dgm:cxn modelId="{24CAD05B-4F58-4A91-8D83-0E6443AF82DC}" type="presOf" srcId="{767146E8-BF60-4D4C-99CB-303FA007656C}" destId="{3ADEBCAC-B987-47B8-9DE7-D70019166EF5}" srcOrd="0" destOrd="0" presId="urn:microsoft.com/office/officeart/2005/8/layout/cycle6"/>
    <dgm:cxn modelId="{BC61676F-980D-48A0-BBA6-21875D9D376B}" type="presOf" srcId="{A4B300DF-B9A8-44F6-8BFA-6ED160E38035}" destId="{4DC40CD3-3AE8-44E1-B772-04DC75444FEA}" srcOrd="0" destOrd="0" presId="urn:microsoft.com/office/officeart/2005/8/layout/cycle6"/>
    <dgm:cxn modelId="{B7BEBCF4-E99A-4386-AC29-C9C5359297CC}" type="presParOf" srcId="{A99A9A43-8D4C-4F82-9F2F-113DD826A6DF}" destId="{D930EC76-6294-48CA-B272-02321D008CFA}" srcOrd="0" destOrd="0" presId="urn:microsoft.com/office/officeart/2005/8/layout/cycle6"/>
    <dgm:cxn modelId="{6D921A88-CA3E-4DD5-918C-E97079C0AEB1}" type="presParOf" srcId="{A99A9A43-8D4C-4F82-9F2F-113DD826A6DF}" destId="{75862EE8-08DE-4ED9-8CE7-03008ED8BF4E}" srcOrd="1" destOrd="0" presId="urn:microsoft.com/office/officeart/2005/8/layout/cycle6"/>
    <dgm:cxn modelId="{5C7D8874-D747-4F5A-99FE-EE8EF0F413D4}" type="presParOf" srcId="{A99A9A43-8D4C-4F82-9F2F-113DD826A6DF}" destId="{3ADEBCAC-B987-47B8-9DE7-D70019166EF5}" srcOrd="2" destOrd="0" presId="urn:microsoft.com/office/officeart/2005/8/layout/cycle6"/>
    <dgm:cxn modelId="{BC57EDC8-4FD4-486B-AF19-C6F2D2056896}" type="presParOf" srcId="{A99A9A43-8D4C-4F82-9F2F-113DD826A6DF}" destId="{4A5F4E0C-3EC5-493B-BF5E-D286AFFD5612}" srcOrd="3" destOrd="0" presId="urn:microsoft.com/office/officeart/2005/8/layout/cycle6"/>
    <dgm:cxn modelId="{FDB1383B-9BED-43AF-98AB-B189B3375137}" type="presParOf" srcId="{A99A9A43-8D4C-4F82-9F2F-113DD826A6DF}" destId="{09AC47F9-16DA-4FC6-A2E9-5E8644C8C5D3}" srcOrd="4" destOrd="0" presId="urn:microsoft.com/office/officeart/2005/8/layout/cycle6"/>
    <dgm:cxn modelId="{B33BC0CF-9A54-4285-9D6A-F5574717CDD3}" type="presParOf" srcId="{A99A9A43-8D4C-4F82-9F2F-113DD826A6DF}" destId="{D7843D56-43F6-4679-88D7-584948D3859A}" srcOrd="5" destOrd="0" presId="urn:microsoft.com/office/officeart/2005/8/layout/cycle6"/>
    <dgm:cxn modelId="{641913BB-08D5-4D95-977C-2A168C33B383}" type="presParOf" srcId="{A99A9A43-8D4C-4F82-9F2F-113DD826A6DF}" destId="{4DC40CD3-3AE8-44E1-B772-04DC75444FEA}" srcOrd="6" destOrd="0" presId="urn:microsoft.com/office/officeart/2005/8/layout/cycle6"/>
    <dgm:cxn modelId="{6DF553A4-2472-478D-A44C-40F649EAD526}" type="presParOf" srcId="{A99A9A43-8D4C-4F82-9F2F-113DD826A6DF}" destId="{D0C54A2B-08BB-4415-8C12-9BE042C123D8}" srcOrd="7" destOrd="0" presId="urn:microsoft.com/office/officeart/2005/8/layout/cycle6"/>
    <dgm:cxn modelId="{28C7787C-AE96-4906-8894-EADA084B110A}" type="presParOf" srcId="{A99A9A43-8D4C-4F82-9F2F-113DD826A6DF}" destId="{1FE0AB1F-585A-468C-A502-F84B9BE359E4}" srcOrd="8" destOrd="0" presId="urn:microsoft.com/office/officeart/2005/8/layout/cycle6"/>
    <dgm:cxn modelId="{68DF79A9-471F-4DEA-B95E-0A8901D0E84D}" type="presParOf" srcId="{A99A9A43-8D4C-4F82-9F2F-113DD826A6DF}" destId="{AD86B21E-2456-4414-8E4C-B6A03380D657}" srcOrd="9" destOrd="0" presId="urn:microsoft.com/office/officeart/2005/8/layout/cycle6"/>
    <dgm:cxn modelId="{3238B1D4-BF21-476F-AC21-094B5C4C140D}" type="presParOf" srcId="{A99A9A43-8D4C-4F82-9F2F-113DD826A6DF}" destId="{E59D6954-9632-4E59-A916-1994872DB75B}" srcOrd="10" destOrd="0" presId="urn:microsoft.com/office/officeart/2005/8/layout/cycle6"/>
    <dgm:cxn modelId="{50BF1041-AA0B-4780-BC6F-E224FD10A4CE}" type="presParOf" srcId="{A99A9A43-8D4C-4F82-9F2F-113DD826A6DF}" destId="{2632E918-EB6E-403D-A31F-5A94405DC6F4}" srcOrd="11" destOrd="0" presId="urn:microsoft.com/office/officeart/2005/8/layout/cycle6"/>
    <dgm:cxn modelId="{7FAC1DA1-CA9F-4922-B44E-0524D2F82640}" type="presParOf" srcId="{A99A9A43-8D4C-4F82-9F2F-113DD826A6DF}" destId="{906D049A-FCDD-44C6-97D9-354689EFCA19}" srcOrd="12" destOrd="0" presId="urn:microsoft.com/office/officeart/2005/8/layout/cycle6"/>
    <dgm:cxn modelId="{65FF6DAE-951D-46DF-A8B4-2DF231886A2A}" type="presParOf" srcId="{A99A9A43-8D4C-4F82-9F2F-113DD826A6DF}" destId="{4F765F2D-B32D-441E-B7A0-8D39811D7A52}" srcOrd="13" destOrd="0" presId="urn:microsoft.com/office/officeart/2005/8/layout/cycle6"/>
    <dgm:cxn modelId="{45754806-140D-45F5-AB43-FCA08466A81A}" type="presParOf" srcId="{A99A9A43-8D4C-4F82-9F2F-113DD826A6DF}" destId="{45340D3E-1E84-414D-A92B-32BE03AA35B6}" srcOrd="14" destOrd="0" presId="urn:microsoft.com/office/officeart/2005/8/layout/cycle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B7FB286-5BE3-4FE8-A36E-F3B9AC4FBD23}" type="doc">
      <dgm:prSet loTypeId="urn:microsoft.com/office/officeart/2005/8/layout/list1" loCatId="list" qsTypeId="urn:microsoft.com/office/officeart/2005/8/quickstyle/simple1" qsCatId="simple" csTypeId="urn:microsoft.com/office/officeart/2005/8/colors/accent6_1" csCatId="accent6" phldr="1"/>
      <dgm:spPr/>
      <dgm:t>
        <a:bodyPr/>
        <a:lstStyle/>
        <a:p>
          <a:endParaRPr lang="en-US"/>
        </a:p>
      </dgm:t>
    </dgm:pt>
    <dgm:pt modelId="{729A97C7-73AB-493B-AED2-F941E83B9F76}">
      <dgm:prSet phldrT="[Text]" custT="1"/>
      <dgm:spPr/>
      <dgm:t>
        <a:bodyPr/>
        <a:lstStyle/>
        <a:p>
          <a:pPr algn="just">
            <a:lnSpc>
              <a:spcPct val="150000"/>
            </a:lnSpc>
          </a:pPr>
          <a:r>
            <a:rPr lang="fr-FR" sz="2000" dirty="0" smtClean="0">
              <a:latin typeface="Times New Roman" pitchFamily="18" charset="0"/>
              <a:cs typeface="Times New Roman" pitchFamily="18" charset="0"/>
            </a:rPr>
            <a:t>Étudier la mutualisation logistique entre des fournisseurs par la localisation des hubs de mutualisation.</a:t>
          </a:r>
          <a:endParaRPr lang="en-US" sz="2000" dirty="0">
            <a:latin typeface="Times New Roman" pitchFamily="18" charset="0"/>
            <a:cs typeface="Times New Roman" pitchFamily="18" charset="0"/>
          </a:endParaRPr>
        </a:p>
      </dgm:t>
    </dgm:pt>
    <dgm:pt modelId="{3C592524-A3B6-44F0-B0EF-C2CBCF89CFDD}" type="parTrans" cxnId="{1E794331-EC0B-459F-88B7-ABD16FF9458E}">
      <dgm:prSet/>
      <dgm:spPr/>
      <dgm:t>
        <a:bodyPr/>
        <a:lstStyle/>
        <a:p>
          <a:endParaRPr lang="en-US"/>
        </a:p>
      </dgm:t>
    </dgm:pt>
    <dgm:pt modelId="{34239852-B5D3-4347-BE3E-7CA24F2DAA64}" type="sibTrans" cxnId="{1E794331-EC0B-459F-88B7-ABD16FF9458E}">
      <dgm:prSet/>
      <dgm:spPr/>
      <dgm:t>
        <a:bodyPr/>
        <a:lstStyle/>
        <a:p>
          <a:endParaRPr lang="en-US"/>
        </a:p>
      </dgm:t>
    </dgm:pt>
    <dgm:pt modelId="{5589FF67-CBDA-4ACC-8499-AED69D8E158C}">
      <dgm:prSet phldrT="[Text]" custT="1"/>
      <dgm:spPr/>
      <dgm:t>
        <a:bodyPr/>
        <a:lstStyle/>
        <a:p>
          <a:pPr algn="just">
            <a:lnSpc>
              <a:spcPct val="150000"/>
            </a:lnSpc>
          </a:pPr>
          <a:r>
            <a:rPr lang="fr-FR" sz="2000" dirty="0" smtClean="0">
              <a:latin typeface="Times New Roman" pitchFamily="18" charset="0"/>
              <a:cs typeface="Times New Roman" pitchFamily="18" charset="0"/>
            </a:rPr>
            <a:t>Construire  des instances et choisir  l’outil de résolution : le solveur </a:t>
          </a:r>
          <a:r>
            <a:rPr lang="fr-FR" sz="2000" dirty="0" err="1" smtClean="0">
              <a:latin typeface="Times New Roman" pitchFamily="18" charset="0"/>
              <a:cs typeface="Times New Roman" pitchFamily="18" charset="0"/>
            </a:rPr>
            <a:t>Cplex</a:t>
          </a:r>
          <a:r>
            <a:rPr lang="fr-FR" sz="2000" dirty="0" smtClean="0">
              <a:latin typeface="Times New Roman" pitchFamily="18" charset="0"/>
              <a:cs typeface="Times New Roman" pitchFamily="18" charset="0"/>
            </a:rPr>
            <a:t> qui permet de générer une solution exacte et fiable.      </a:t>
          </a:r>
          <a:endParaRPr lang="en-US" sz="2000" dirty="0">
            <a:latin typeface="Times New Roman" pitchFamily="18" charset="0"/>
            <a:cs typeface="Times New Roman" pitchFamily="18" charset="0"/>
          </a:endParaRPr>
        </a:p>
      </dgm:t>
    </dgm:pt>
    <dgm:pt modelId="{34DF9D4C-4C8C-419D-8F35-3001F494FC72}" type="sibTrans" cxnId="{0F727656-C611-44D0-928C-1FE543994445}">
      <dgm:prSet/>
      <dgm:spPr/>
      <dgm:t>
        <a:bodyPr/>
        <a:lstStyle/>
        <a:p>
          <a:endParaRPr lang="en-US"/>
        </a:p>
      </dgm:t>
    </dgm:pt>
    <dgm:pt modelId="{7C8CAD0F-15B6-43F6-8E26-D8F65192F2A8}" type="parTrans" cxnId="{0F727656-C611-44D0-928C-1FE543994445}">
      <dgm:prSet/>
      <dgm:spPr/>
      <dgm:t>
        <a:bodyPr/>
        <a:lstStyle/>
        <a:p>
          <a:endParaRPr lang="en-US"/>
        </a:p>
      </dgm:t>
    </dgm:pt>
    <dgm:pt modelId="{D802F31E-0CB3-4E19-BDE9-EC6454667B76}">
      <dgm:prSet custT="1"/>
      <dgm:spPr/>
      <dgm:t>
        <a:bodyPr/>
        <a:lstStyle/>
        <a:p>
          <a:pPr>
            <a:lnSpc>
              <a:spcPct val="150000"/>
            </a:lnSpc>
          </a:pPr>
          <a:r>
            <a:rPr lang="fr-FR" sz="2000" dirty="0" smtClean="0">
              <a:latin typeface="Times New Roman" pitchFamily="18" charset="0"/>
              <a:cs typeface="Times New Roman" pitchFamily="18" charset="0"/>
            </a:rPr>
            <a:t>Trouver  des résultats optimaux qui confirment l'intérêt principal de la mutualisation logistique qui est la minimisation des coûts logistiques et la minimisation  du temps de parcours de fournisseur.</a:t>
          </a:r>
          <a:endParaRPr lang="en-US" sz="2000" dirty="0">
            <a:latin typeface="Times New Roman" pitchFamily="18" charset="0"/>
            <a:cs typeface="Times New Roman" pitchFamily="18" charset="0"/>
          </a:endParaRPr>
        </a:p>
      </dgm:t>
    </dgm:pt>
    <dgm:pt modelId="{8FB2A5B6-6A52-4D80-97B8-FD5EFB528312}" type="parTrans" cxnId="{9C4D2522-088A-4EFC-B83A-749B507590E5}">
      <dgm:prSet/>
      <dgm:spPr/>
      <dgm:t>
        <a:bodyPr/>
        <a:lstStyle/>
        <a:p>
          <a:endParaRPr lang="en-US"/>
        </a:p>
      </dgm:t>
    </dgm:pt>
    <dgm:pt modelId="{D9AC01F4-1550-4171-BEEE-CA0CA4555421}" type="sibTrans" cxnId="{9C4D2522-088A-4EFC-B83A-749B507590E5}">
      <dgm:prSet/>
      <dgm:spPr/>
      <dgm:t>
        <a:bodyPr/>
        <a:lstStyle/>
        <a:p>
          <a:endParaRPr lang="en-US"/>
        </a:p>
      </dgm:t>
    </dgm:pt>
    <dgm:pt modelId="{B6EE0688-0D11-4469-9E66-02F8E72884DF}" type="pres">
      <dgm:prSet presAssocID="{4B7FB286-5BE3-4FE8-A36E-F3B9AC4FBD23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B9F8EC9F-9F1C-49AC-8AC0-D0B1358BF52F}" type="pres">
      <dgm:prSet presAssocID="{729A97C7-73AB-493B-AED2-F941E83B9F76}" presName="parentLin" presStyleCnt="0"/>
      <dgm:spPr/>
    </dgm:pt>
    <dgm:pt modelId="{D23A6784-9B44-4F3A-8351-1681DF83AF21}" type="pres">
      <dgm:prSet presAssocID="{729A97C7-73AB-493B-AED2-F941E83B9F76}" presName="parentLeftMargin" presStyleLbl="node1" presStyleIdx="0" presStyleCnt="3"/>
      <dgm:spPr/>
      <dgm:t>
        <a:bodyPr/>
        <a:lstStyle/>
        <a:p>
          <a:endParaRPr lang="fr-FR"/>
        </a:p>
      </dgm:t>
    </dgm:pt>
    <dgm:pt modelId="{8B9C4015-A62A-4322-83F3-4C31AEE56E1E}" type="pres">
      <dgm:prSet presAssocID="{729A97C7-73AB-493B-AED2-F941E83B9F76}" presName="parentText" presStyleLbl="node1" presStyleIdx="0" presStyleCnt="3" custScaleX="137196" custScaleY="163801" custLinFactNeighborX="-49979" custLinFactNeighborY="13209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D982A27-6DF0-41A8-987C-9C6CE6427E55}" type="pres">
      <dgm:prSet presAssocID="{729A97C7-73AB-493B-AED2-F941E83B9F76}" presName="negativeSpace" presStyleCnt="0"/>
      <dgm:spPr/>
    </dgm:pt>
    <dgm:pt modelId="{E0857D9C-2065-4120-8CDA-023D5E670332}" type="pres">
      <dgm:prSet presAssocID="{729A97C7-73AB-493B-AED2-F941E83B9F76}" presName="childText" presStyleLbl="conFgAcc1" presStyleIdx="0" presStyleCnt="3">
        <dgm:presLayoutVars>
          <dgm:bulletEnabled val="1"/>
        </dgm:presLayoutVars>
      </dgm:prSet>
      <dgm:spPr/>
    </dgm:pt>
    <dgm:pt modelId="{EF744DAE-8F0C-4CB2-B72E-9A55E3FBAF5D}" type="pres">
      <dgm:prSet presAssocID="{34239852-B5D3-4347-BE3E-7CA24F2DAA64}" presName="spaceBetweenRectangles" presStyleCnt="0"/>
      <dgm:spPr/>
    </dgm:pt>
    <dgm:pt modelId="{29EEB161-B4DF-41F6-8530-91B9D9366819}" type="pres">
      <dgm:prSet presAssocID="{5589FF67-CBDA-4ACC-8499-AED69D8E158C}" presName="parentLin" presStyleCnt="0"/>
      <dgm:spPr/>
    </dgm:pt>
    <dgm:pt modelId="{B6FF9B0C-07D8-41B6-8B0A-F3DA9FE09D09}" type="pres">
      <dgm:prSet presAssocID="{5589FF67-CBDA-4ACC-8499-AED69D8E158C}" presName="parentLeftMargin" presStyleLbl="node1" presStyleIdx="0" presStyleCnt="3"/>
      <dgm:spPr/>
      <dgm:t>
        <a:bodyPr/>
        <a:lstStyle/>
        <a:p>
          <a:endParaRPr lang="fr-FR"/>
        </a:p>
      </dgm:t>
    </dgm:pt>
    <dgm:pt modelId="{04F5EDC1-9124-44FC-A14F-3421B1C1CD99}" type="pres">
      <dgm:prSet presAssocID="{5589FF67-CBDA-4ACC-8499-AED69D8E158C}" presName="parentText" presStyleLbl="node1" presStyleIdx="1" presStyleCnt="3" custScaleX="135669" custScaleY="139267" custLinFactNeighborX="-33296" custLinFactNeighborY="1209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464569B-B165-40F6-9A6C-E0783A678204}" type="pres">
      <dgm:prSet presAssocID="{5589FF67-CBDA-4ACC-8499-AED69D8E158C}" presName="negativeSpace" presStyleCnt="0"/>
      <dgm:spPr/>
    </dgm:pt>
    <dgm:pt modelId="{32F4F1D4-1E3A-497C-9C83-A8F2772E2242}" type="pres">
      <dgm:prSet presAssocID="{5589FF67-CBDA-4ACC-8499-AED69D8E158C}" presName="childText" presStyleLbl="conFgAcc1" presStyleIdx="1" presStyleCnt="3">
        <dgm:presLayoutVars>
          <dgm:bulletEnabled val="1"/>
        </dgm:presLayoutVars>
      </dgm:prSet>
      <dgm:spPr/>
    </dgm:pt>
    <dgm:pt modelId="{ECAF9A01-75A3-4454-91CC-B43DAF2BB00E}" type="pres">
      <dgm:prSet presAssocID="{34DF9D4C-4C8C-419D-8F35-3001F494FC72}" presName="spaceBetweenRectangles" presStyleCnt="0"/>
      <dgm:spPr/>
    </dgm:pt>
    <dgm:pt modelId="{D69321BD-2CC7-480E-904C-43937C15BA20}" type="pres">
      <dgm:prSet presAssocID="{D802F31E-0CB3-4E19-BDE9-EC6454667B76}" presName="parentLin" presStyleCnt="0"/>
      <dgm:spPr/>
    </dgm:pt>
    <dgm:pt modelId="{2A845769-CBAC-4BE6-AFD0-14903B114CA1}" type="pres">
      <dgm:prSet presAssocID="{D802F31E-0CB3-4E19-BDE9-EC6454667B76}" presName="parentLeftMargin" presStyleLbl="node1" presStyleIdx="1" presStyleCnt="3"/>
      <dgm:spPr/>
      <dgm:t>
        <a:bodyPr/>
        <a:lstStyle/>
        <a:p>
          <a:endParaRPr lang="fr-FR"/>
        </a:p>
      </dgm:t>
    </dgm:pt>
    <dgm:pt modelId="{9AE47178-D859-422A-B3D1-8117CE738191}" type="pres">
      <dgm:prSet presAssocID="{D802F31E-0CB3-4E19-BDE9-EC6454667B76}" presName="parentText" presStyleLbl="node1" presStyleIdx="2" presStyleCnt="3" custScaleX="142857" custScaleY="205766" custLinFactNeighborX="-42351" custLinFactNeighborY="8299">
        <dgm:presLayoutVars>
          <dgm:chMax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B0802BC3-77F7-44E4-B138-3BD5E411AB83}" type="pres">
      <dgm:prSet presAssocID="{D802F31E-0CB3-4E19-BDE9-EC6454667B76}" presName="negativeSpace" presStyleCnt="0"/>
      <dgm:spPr/>
    </dgm:pt>
    <dgm:pt modelId="{411F7266-61CA-4CC5-BC65-21C15874B338}" type="pres">
      <dgm:prSet presAssocID="{D802F31E-0CB3-4E19-BDE9-EC6454667B76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B05175F7-3D27-4C63-870C-7D4E05911AE5}" type="presOf" srcId="{729A97C7-73AB-493B-AED2-F941E83B9F76}" destId="{8B9C4015-A62A-4322-83F3-4C31AEE56E1E}" srcOrd="1" destOrd="0" presId="urn:microsoft.com/office/officeart/2005/8/layout/list1"/>
    <dgm:cxn modelId="{9C4D2522-088A-4EFC-B83A-749B507590E5}" srcId="{4B7FB286-5BE3-4FE8-A36E-F3B9AC4FBD23}" destId="{D802F31E-0CB3-4E19-BDE9-EC6454667B76}" srcOrd="2" destOrd="0" parTransId="{8FB2A5B6-6A52-4D80-97B8-FD5EFB528312}" sibTransId="{D9AC01F4-1550-4171-BEEE-CA0CA4555421}"/>
    <dgm:cxn modelId="{0F727656-C611-44D0-928C-1FE543994445}" srcId="{4B7FB286-5BE3-4FE8-A36E-F3B9AC4FBD23}" destId="{5589FF67-CBDA-4ACC-8499-AED69D8E158C}" srcOrd="1" destOrd="0" parTransId="{7C8CAD0F-15B6-43F6-8E26-D8F65192F2A8}" sibTransId="{34DF9D4C-4C8C-419D-8F35-3001F494FC72}"/>
    <dgm:cxn modelId="{9F60AB56-2378-40EF-8339-F2F4A5E15461}" type="presOf" srcId="{D802F31E-0CB3-4E19-BDE9-EC6454667B76}" destId="{9AE47178-D859-422A-B3D1-8117CE738191}" srcOrd="1" destOrd="0" presId="urn:microsoft.com/office/officeart/2005/8/layout/list1"/>
    <dgm:cxn modelId="{C985202A-9013-42C2-8ACE-3A1C8B12C740}" type="presOf" srcId="{5589FF67-CBDA-4ACC-8499-AED69D8E158C}" destId="{04F5EDC1-9124-44FC-A14F-3421B1C1CD99}" srcOrd="1" destOrd="0" presId="urn:microsoft.com/office/officeart/2005/8/layout/list1"/>
    <dgm:cxn modelId="{F521BEA6-EC8A-4486-91C1-496532B22C11}" type="presOf" srcId="{729A97C7-73AB-493B-AED2-F941E83B9F76}" destId="{D23A6784-9B44-4F3A-8351-1681DF83AF21}" srcOrd="0" destOrd="0" presId="urn:microsoft.com/office/officeart/2005/8/layout/list1"/>
    <dgm:cxn modelId="{1518FCFE-203C-4755-995B-9FC9F3388F83}" type="presOf" srcId="{4B7FB286-5BE3-4FE8-A36E-F3B9AC4FBD23}" destId="{B6EE0688-0D11-4469-9E66-02F8E72884DF}" srcOrd="0" destOrd="0" presId="urn:microsoft.com/office/officeart/2005/8/layout/list1"/>
    <dgm:cxn modelId="{B49F78FD-83BA-4D6F-BE02-1F92BD89654A}" type="presOf" srcId="{D802F31E-0CB3-4E19-BDE9-EC6454667B76}" destId="{2A845769-CBAC-4BE6-AFD0-14903B114CA1}" srcOrd="0" destOrd="0" presId="urn:microsoft.com/office/officeart/2005/8/layout/list1"/>
    <dgm:cxn modelId="{1E794331-EC0B-459F-88B7-ABD16FF9458E}" srcId="{4B7FB286-5BE3-4FE8-A36E-F3B9AC4FBD23}" destId="{729A97C7-73AB-493B-AED2-F941E83B9F76}" srcOrd="0" destOrd="0" parTransId="{3C592524-A3B6-44F0-B0EF-C2CBCF89CFDD}" sibTransId="{34239852-B5D3-4347-BE3E-7CA24F2DAA64}"/>
    <dgm:cxn modelId="{CF7A3A1A-B610-4678-AA68-38A3CFF7BCA1}" type="presOf" srcId="{5589FF67-CBDA-4ACC-8499-AED69D8E158C}" destId="{B6FF9B0C-07D8-41B6-8B0A-F3DA9FE09D09}" srcOrd="0" destOrd="0" presId="urn:microsoft.com/office/officeart/2005/8/layout/list1"/>
    <dgm:cxn modelId="{02E18926-AC6F-438E-8589-481AF0179327}" type="presParOf" srcId="{B6EE0688-0D11-4469-9E66-02F8E72884DF}" destId="{B9F8EC9F-9F1C-49AC-8AC0-D0B1358BF52F}" srcOrd="0" destOrd="0" presId="urn:microsoft.com/office/officeart/2005/8/layout/list1"/>
    <dgm:cxn modelId="{6A780E0C-AD9B-4A2E-9E7B-A35976227592}" type="presParOf" srcId="{B9F8EC9F-9F1C-49AC-8AC0-D0B1358BF52F}" destId="{D23A6784-9B44-4F3A-8351-1681DF83AF21}" srcOrd="0" destOrd="0" presId="urn:microsoft.com/office/officeart/2005/8/layout/list1"/>
    <dgm:cxn modelId="{81AECA89-CF74-4044-9671-5FB5A6C36661}" type="presParOf" srcId="{B9F8EC9F-9F1C-49AC-8AC0-D0B1358BF52F}" destId="{8B9C4015-A62A-4322-83F3-4C31AEE56E1E}" srcOrd="1" destOrd="0" presId="urn:microsoft.com/office/officeart/2005/8/layout/list1"/>
    <dgm:cxn modelId="{CCC3E08F-964A-4980-BEDD-8C8783EFA7FE}" type="presParOf" srcId="{B6EE0688-0D11-4469-9E66-02F8E72884DF}" destId="{6D982A27-6DF0-41A8-987C-9C6CE6427E55}" srcOrd="1" destOrd="0" presId="urn:microsoft.com/office/officeart/2005/8/layout/list1"/>
    <dgm:cxn modelId="{8D29AAF9-98BC-46CB-B0E9-AB26251B36BF}" type="presParOf" srcId="{B6EE0688-0D11-4469-9E66-02F8E72884DF}" destId="{E0857D9C-2065-4120-8CDA-023D5E670332}" srcOrd="2" destOrd="0" presId="urn:microsoft.com/office/officeart/2005/8/layout/list1"/>
    <dgm:cxn modelId="{2E292597-31EC-4474-8A85-EC2A3075D010}" type="presParOf" srcId="{B6EE0688-0D11-4469-9E66-02F8E72884DF}" destId="{EF744DAE-8F0C-4CB2-B72E-9A55E3FBAF5D}" srcOrd="3" destOrd="0" presId="urn:microsoft.com/office/officeart/2005/8/layout/list1"/>
    <dgm:cxn modelId="{CA405299-4213-4CDC-88FA-AC1AF80FF9A2}" type="presParOf" srcId="{B6EE0688-0D11-4469-9E66-02F8E72884DF}" destId="{29EEB161-B4DF-41F6-8530-91B9D9366819}" srcOrd="4" destOrd="0" presId="urn:microsoft.com/office/officeart/2005/8/layout/list1"/>
    <dgm:cxn modelId="{5C67446B-077E-48B5-A811-6E0877A2E8EB}" type="presParOf" srcId="{29EEB161-B4DF-41F6-8530-91B9D9366819}" destId="{B6FF9B0C-07D8-41B6-8B0A-F3DA9FE09D09}" srcOrd="0" destOrd="0" presId="urn:microsoft.com/office/officeart/2005/8/layout/list1"/>
    <dgm:cxn modelId="{5134FBCE-5CA1-46C6-A1B8-87AED65C9E7B}" type="presParOf" srcId="{29EEB161-B4DF-41F6-8530-91B9D9366819}" destId="{04F5EDC1-9124-44FC-A14F-3421B1C1CD99}" srcOrd="1" destOrd="0" presId="urn:microsoft.com/office/officeart/2005/8/layout/list1"/>
    <dgm:cxn modelId="{11ABD799-DF5D-4D66-8093-405BFB31A3AE}" type="presParOf" srcId="{B6EE0688-0D11-4469-9E66-02F8E72884DF}" destId="{F464569B-B165-40F6-9A6C-E0783A678204}" srcOrd="5" destOrd="0" presId="urn:microsoft.com/office/officeart/2005/8/layout/list1"/>
    <dgm:cxn modelId="{01BE938C-EDC5-4AE7-B675-D4063DF842A5}" type="presParOf" srcId="{B6EE0688-0D11-4469-9E66-02F8E72884DF}" destId="{32F4F1D4-1E3A-497C-9C83-A8F2772E2242}" srcOrd="6" destOrd="0" presId="urn:microsoft.com/office/officeart/2005/8/layout/list1"/>
    <dgm:cxn modelId="{D1B79E82-E552-4B53-9C8E-3FA389F6EDCA}" type="presParOf" srcId="{B6EE0688-0D11-4469-9E66-02F8E72884DF}" destId="{ECAF9A01-75A3-4454-91CC-B43DAF2BB00E}" srcOrd="7" destOrd="0" presId="urn:microsoft.com/office/officeart/2005/8/layout/list1"/>
    <dgm:cxn modelId="{A5090834-ABE9-45A2-BC59-8CBD6D691FEA}" type="presParOf" srcId="{B6EE0688-0D11-4469-9E66-02F8E72884DF}" destId="{D69321BD-2CC7-480E-904C-43937C15BA20}" srcOrd="8" destOrd="0" presId="urn:microsoft.com/office/officeart/2005/8/layout/list1"/>
    <dgm:cxn modelId="{010B8DB8-53C2-4E65-A2BD-1377722C772B}" type="presParOf" srcId="{D69321BD-2CC7-480E-904C-43937C15BA20}" destId="{2A845769-CBAC-4BE6-AFD0-14903B114CA1}" srcOrd="0" destOrd="0" presId="urn:microsoft.com/office/officeart/2005/8/layout/list1"/>
    <dgm:cxn modelId="{638DBDF5-A9DC-4CAD-8CBC-3DEF9CEC3A44}" type="presParOf" srcId="{D69321BD-2CC7-480E-904C-43937C15BA20}" destId="{9AE47178-D859-422A-B3D1-8117CE738191}" srcOrd="1" destOrd="0" presId="urn:microsoft.com/office/officeart/2005/8/layout/list1"/>
    <dgm:cxn modelId="{258C618C-6EAF-4969-8A77-1E46CDA4E04D}" type="presParOf" srcId="{B6EE0688-0D11-4469-9E66-02F8E72884DF}" destId="{B0802BC3-77F7-44E4-B138-3BD5E411AB83}" srcOrd="9" destOrd="0" presId="urn:microsoft.com/office/officeart/2005/8/layout/list1"/>
    <dgm:cxn modelId="{3BB3BA5E-C31C-44CD-B25E-686AA46ADB37}" type="presParOf" srcId="{B6EE0688-0D11-4469-9E66-02F8E72884DF}" destId="{411F7266-61CA-4CC5-BC65-21C15874B338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2327F78-FC12-48ED-8AB4-33A7AFDF6ED3}">
      <dsp:nvSpPr>
        <dsp:cNvPr id="0" name=""/>
        <dsp:cNvSpPr/>
      </dsp:nvSpPr>
      <dsp:spPr>
        <a:xfrm>
          <a:off x="2494358" y="1534"/>
          <a:ext cx="1490667" cy="1047041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600" b="1" kern="1200" dirty="0" smtClean="0">
              <a:latin typeface="Times New Roman" pitchFamily="18" charset="0"/>
              <a:cs typeface="Times New Roman" pitchFamily="18" charset="0"/>
            </a:rPr>
            <a:t>Acteurs veulent diminuer leurs stocks</a:t>
          </a:r>
          <a:endParaRPr lang="fr-FR" sz="1600" kern="1200" dirty="0"/>
        </a:p>
      </dsp:txBody>
      <dsp:txXfrm>
        <a:off x="2712661" y="154870"/>
        <a:ext cx="1054061" cy="740369"/>
      </dsp:txXfrm>
    </dsp:sp>
    <dsp:sp modelId="{E74AB7F3-8730-4952-A67D-A3E1565D4A93}">
      <dsp:nvSpPr>
        <dsp:cNvPr id="0" name=""/>
        <dsp:cNvSpPr/>
      </dsp:nvSpPr>
      <dsp:spPr>
        <a:xfrm>
          <a:off x="3027381" y="1108023"/>
          <a:ext cx="424620" cy="424620"/>
        </a:xfrm>
        <a:prstGeom prst="mathPlus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050" kern="1200"/>
        </a:p>
      </dsp:txBody>
      <dsp:txXfrm>
        <a:off x="3083664" y="1270398"/>
        <a:ext cx="312054" cy="99870"/>
      </dsp:txXfrm>
    </dsp:sp>
    <dsp:sp modelId="{136D05CA-A028-450B-AB0E-CD269B3250C4}">
      <dsp:nvSpPr>
        <dsp:cNvPr id="0" name=""/>
        <dsp:cNvSpPr/>
      </dsp:nvSpPr>
      <dsp:spPr>
        <a:xfrm>
          <a:off x="2047576" y="1592090"/>
          <a:ext cx="2384230" cy="1281820"/>
        </a:xfrm>
        <a:prstGeom prst="ellips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600" b="1" kern="1200" dirty="0" smtClean="0">
              <a:latin typeface="Times New Roman" pitchFamily="18" charset="0"/>
              <a:cs typeface="Times New Roman" pitchFamily="18" charset="0"/>
            </a:rPr>
            <a:t>Politique de développement durable </a:t>
          </a:r>
          <a:endParaRPr lang="fr-FR" sz="1600" kern="1200" dirty="0"/>
        </a:p>
      </dsp:txBody>
      <dsp:txXfrm>
        <a:off x="2396738" y="1779808"/>
        <a:ext cx="1685906" cy="906384"/>
      </dsp:txXfrm>
    </dsp:sp>
    <dsp:sp modelId="{72E23739-1D1E-4DD5-8058-01809C2806FC}">
      <dsp:nvSpPr>
        <dsp:cNvPr id="0" name=""/>
        <dsp:cNvSpPr/>
      </dsp:nvSpPr>
      <dsp:spPr>
        <a:xfrm>
          <a:off x="3027381" y="2933357"/>
          <a:ext cx="424620" cy="424620"/>
        </a:xfrm>
        <a:prstGeom prst="mathPlus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050" kern="1200"/>
        </a:p>
      </dsp:txBody>
      <dsp:txXfrm>
        <a:off x="3083664" y="3095732"/>
        <a:ext cx="312054" cy="99870"/>
      </dsp:txXfrm>
    </dsp:sp>
    <dsp:sp modelId="{380BAFC9-8E3C-48DC-8739-E9196E656EFB}">
      <dsp:nvSpPr>
        <dsp:cNvPr id="0" name=""/>
        <dsp:cNvSpPr/>
      </dsp:nvSpPr>
      <dsp:spPr>
        <a:xfrm>
          <a:off x="2112346" y="3417425"/>
          <a:ext cx="2254691" cy="1869011"/>
        </a:xfrm>
        <a:prstGeom prst="ellips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600" b="1" kern="1200" dirty="0" smtClean="0">
              <a:latin typeface="Times New Roman" pitchFamily="18" charset="0"/>
              <a:cs typeface="Times New Roman" pitchFamily="18" charset="0"/>
            </a:rPr>
            <a:t>Hausse du coût</a:t>
          </a:r>
          <a:r>
            <a:rPr lang="fr-FR" sz="1600" kern="1200" dirty="0" smtClean="0">
              <a:latin typeface="Times New Roman" pitchFamily="18" charset="0"/>
              <a:cs typeface="Times New Roman" pitchFamily="18" charset="0"/>
            </a:rPr>
            <a:t> </a:t>
          </a:r>
          <a:r>
            <a:rPr lang="fr-FR" sz="1600" b="1" kern="1200" dirty="0" smtClean="0">
              <a:latin typeface="Times New Roman" pitchFamily="18" charset="0"/>
              <a:cs typeface="Times New Roman" pitchFamily="18" charset="0"/>
            </a:rPr>
            <a:t>de  l'énergie</a:t>
          </a:r>
          <a:endParaRPr lang="fr-FR" sz="1600" kern="1200" dirty="0"/>
        </a:p>
      </dsp:txBody>
      <dsp:txXfrm>
        <a:off x="2442538" y="3691135"/>
        <a:ext cx="1594307" cy="1321591"/>
      </dsp:txXfrm>
    </dsp:sp>
    <dsp:sp modelId="{5F7F6892-3794-4AC3-BB6D-875660790D4C}">
      <dsp:nvSpPr>
        <dsp:cNvPr id="0" name=""/>
        <dsp:cNvSpPr/>
      </dsp:nvSpPr>
      <dsp:spPr>
        <a:xfrm>
          <a:off x="4541623" y="2507814"/>
          <a:ext cx="232809" cy="27234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050" kern="1200"/>
        </a:p>
      </dsp:txBody>
      <dsp:txXfrm>
        <a:off x="4541623" y="2562282"/>
        <a:ext cx="162966" cy="163406"/>
      </dsp:txXfrm>
    </dsp:sp>
    <dsp:sp modelId="{ABCC3FB9-4E84-478D-9E8E-901841F8F17E}">
      <dsp:nvSpPr>
        <dsp:cNvPr id="0" name=""/>
        <dsp:cNvSpPr/>
      </dsp:nvSpPr>
      <dsp:spPr>
        <a:xfrm>
          <a:off x="4871070" y="878120"/>
          <a:ext cx="3281014" cy="3531731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800" b="1" kern="1200" dirty="0" smtClean="0">
              <a:latin typeface="Times New Roman" pitchFamily="18" charset="0"/>
              <a:cs typeface="Times New Roman" pitchFamily="18" charset="0"/>
            </a:rPr>
            <a:t>Livrer plus fréquemment, réduire les coûts de transport et diminuer les émissions de CO2 </a:t>
          </a:r>
          <a:endParaRPr lang="fr-FR" sz="2800" kern="1200" dirty="0"/>
        </a:p>
      </dsp:txBody>
      <dsp:txXfrm>
        <a:off x="5351563" y="1395330"/>
        <a:ext cx="2320028" cy="249731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930EC76-6294-48CA-B272-02321D008CFA}">
      <dsp:nvSpPr>
        <dsp:cNvPr id="0" name=""/>
        <dsp:cNvSpPr/>
      </dsp:nvSpPr>
      <dsp:spPr>
        <a:xfrm>
          <a:off x="5409715" y="78064"/>
          <a:ext cx="1373266" cy="610355"/>
        </a:xfrm>
        <a:prstGeom prst="roundRect">
          <a:avLst/>
        </a:prstGeom>
        <a:gradFill rotWithShape="0">
          <a:gsLst>
            <a:gs pos="0">
              <a:schemeClr val="accent2">
                <a:shade val="8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shade val="8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shade val="8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000" b="1" kern="1200" smtClean="0">
              <a:latin typeface="Times New Roman" pitchFamily="18" charset="0"/>
              <a:cs typeface="Times New Roman" pitchFamily="18" charset="0"/>
            </a:rPr>
            <a:t>N=8</a:t>
          </a:r>
          <a:endParaRPr lang="en-US" sz="2000" b="1" kern="1200" dirty="0">
            <a:latin typeface="Times New Roman" pitchFamily="18" charset="0"/>
            <a:cs typeface="Times New Roman" pitchFamily="18" charset="0"/>
          </a:endParaRPr>
        </a:p>
      </dsp:txBody>
      <dsp:txXfrm>
        <a:off x="5439510" y="107859"/>
        <a:ext cx="1313676" cy="550765"/>
      </dsp:txXfrm>
    </dsp:sp>
    <dsp:sp modelId="{3ADEBCAC-B987-47B8-9DE7-D70019166EF5}">
      <dsp:nvSpPr>
        <dsp:cNvPr id="0" name=""/>
        <dsp:cNvSpPr/>
      </dsp:nvSpPr>
      <dsp:spPr>
        <a:xfrm>
          <a:off x="4264700" y="383242"/>
          <a:ext cx="3663297" cy="3663297"/>
        </a:xfrm>
        <a:custGeom>
          <a:avLst/>
          <a:gdLst/>
          <a:ahLst/>
          <a:cxnLst/>
          <a:rect l="0" t="0" r="0" b="0"/>
          <a:pathLst>
            <a:path>
              <a:moveTo>
                <a:pt x="2529290" y="138062"/>
              </a:moveTo>
              <a:arcTo wR="1831648" hR="1831648" stAng="17543298" swAng="2228050"/>
            </a:path>
          </a:pathLst>
        </a:custGeom>
        <a:noFill/>
        <a:ln w="9525" cap="flat" cmpd="sng" algn="ctr">
          <a:solidFill>
            <a:schemeClr val="accent2">
              <a:shade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A5F4E0C-3EC5-493B-BF5E-D286AFFD5612}">
      <dsp:nvSpPr>
        <dsp:cNvPr id="0" name=""/>
        <dsp:cNvSpPr/>
      </dsp:nvSpPr>
      <dsp:spPr>
        <a:xfrm>
          <a:off x="7170641" y="1296144"/>
          <a:ext cx="1335417" cy="705471"/>
        </a:xfrm>
        <a:prstGeom prst="roundRect">
          <a:avLst/>
        </a:prstGeom>
        <a:gradFill rotWithShape="0">
          <a:gsLst>
            <a:gs pos="0">
              <a:schemeClr val="accent2">
                <a:shade val="80000"/>
                <a:hueOff val="-8968"/>
                <a:satOff val="-1006"/>
                <a:lumOff val="6420"/>
                <a:alphaOff val="0"/>
                <a:shade val="51000"/>
                <a:satMod val="130000"/>
              </a:schemeClr>
            </a:gs>
            <a:gs pos="80000">
              <a:schemeClr val="accent2">
                <a:shade val="80000"/>
                <a:hueOff val="-8968"/>
                <a:satOff val="-1006"/>
                <a:lumOff val="6420"/>
                <a:alphaOff val="0"/>
                <a:shade val="93000"/>
                <a:satMod val="130000"/>
              </a:schemeClr>
            </a:gs>
            <a:gs pos="100000">
              <a:schemeClr val="accent2">
                <a:shade val="80000"/>
                <a:hueOff val="-8968"/>
                <a:satOff val="-1006"/>
                <a:lumOff val="642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000" b="1" kern="1200" dirty="0" smtClean="0">
              <a:latin typeface="Times New Roman" pitchFamily="18" charset="0"/>
              <a:cs typeface="Times New Roman" pitchFamily="18" charset="0"/>
            </a:rPr>
            <a:t>N=10</a:t>
          </a:r>
          <a:endParaRPr lang="en-US" sz="2000" b="1" kern="1200" dirty="0">
            <a:latin typeface="Times New Roman" pitchFamily="18" charset="0"/>
            <a:cs typeface="Times New Roman" pitchFamily="18" charset="0"/>
          </a:endParaRPr>
        </a:p>
      </dsp:txBody>
      <dsp:txXfrm>
        <a:off x="7205079" y="1330582"/>
        <a:ext cx="1266541" cy="636595"/>
      </dsp:txXfrm>
    </dsp:sp>
    <dsp:sp modelId="{D7843D56-43F6-4679-88D7-584948D3859A}">
      <dsp:nvSpPr>
        <dsp:cNvPr id="0" name=""/>
        <dsp:cNvSpPr/>
      </dsp:nvSpPr>
      <dsp:spPr>
        <a:xfrm>
          <a:off x="4264700" y="383242"/>
          <a:ext cx="3663297" cy="3663297"/>
        </a:xfrm>
        <a:custGeom>
          <a:avLst/>
          <a:gdLst/>
          <a:ahLst/>
          <a:cxnLst/>
          <a:rect l="0" t="0" r="0" b="0"/>
          <a:pathLst>
            <a:path>
              <a:moveTo>
                <a:pt x="3652471" y="1632802"/>
              </a:moveTo>
              <a:arcTo wR="1831648" hR="1831648" stAng="21226056" swAng="2747707"/>
            </a:path>
          </a:pathLst>
        </a:custGeom>
        <a:noFill/>
        <a:ln w="9525" cap="flat" cmpd="sng" algn="ctr">
          <a:solidFill>
            <a:schemeClr val="accent2">
              <a:shade val="90000"/>
              <a:hueOff val="-8963"/>
              <a:satOff val="-1052"/>
              <a:lumOff val="5753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DC40CD3-3AE8-44E1-B772-04DC75444FEA}">
      <dsp:nvSpPr>
        <dsp:cNvPr id="0" name=""/>
        <dsp:cNvSpPr/>
      </dsp:nvSpPr>
      <dsp:spPr>
        <a:xfrm>
          <a:off x="6582422" y="3392667"/>
          <a:ext cx="1181086" cy="608118"/>
        </a:xfrm>
        <a:prstGeom prst="roundRect">
          <a:avLst/>
        </a:prstGeom>
        <a:gradFill rotWithShape="0">
          <a:gsLst>
            <a:gs pos="0">
              <a:schemeClr val="accent2">
                <a:shade val="80000"/>
                <a:hueOff val="-17936"/>
                <a:satOff val="-2012"/>
                <a:lumOff val="12840"/>
                <a:alphaOff val="0"/>
                <a:shade val="51000"/>
                <a:satMod val="130000"/>
              </a:schemeClr>
            </a:gs>
            <a:gs pos="80000">
              <a:schemeClr val="accent2">
                <a:shade val="80000"/>
                <a:hueOff val="-17936"/>
                <a:satOff val="-2012"/>
                <a:lumOff val="12840"/>
                <a:alphaOff val="0"/>
                <a:shade val="93000"/>
                <a:satMod val="130000"/>
              </a:schemeClr>
            </a:gs>
            <a:gs pos="100000">
              <a:schemeClr val="accent2">
                <a:shade val="80000"/>
                <a:hueOff val="-17936"/>
                <a:satOff val="-2012"/>
                <a:lumOff val="1284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000" b="1" kern="1200" smtClean="0">
              <a:latin typeface="Times New Roman" pitchFamily="18" charset="0"/>
              <a:cs typeface="Times New Roman" pitchFamily="18" charset="0"/>
            </a:rPr>
            <a:t>N=11</a:t>
          </a:r>
          <a:endParaRPr lang="en-US" sz="2000" b="1" kern="1200" dirty="0">
            <a:latin typeface="Times New Roman" pitchFamily="18" charset="0"/>
            <a:cs typeface="Times New Roman" pitchFamily="18" charset="0"/>
          </a:endParaRPr>
        </a:p>
      </dsp:txBody>
      <dsp:txXfrm>
        <a:off x="6612108" y="3422353"/>
        <a:ext cx="1121714" cy="548746"/>
      </dsp:txXfrm>
    </dsp:sp>
    <dsp:sp modelId="{1FE0AB1F-585A-468C-A502-F84B9BE359E4}">
      <dsp:nvSpPr>
        <dsp:cNvPr id="0" name=""/>
        <dsp:cNvSpPr/>
      </dsp:nvSpPr>
      <dsp:spPr>
        <a:xfrm>
          <a:off x="4264700" y="383242"/>
          <a:ext cx="3663297" cy="3663297"/>
        </a:xfrm>
        <a:custGeom>
          <a:avLst/>
          <a:gdLst/>
          <a:ahLst/>
          <a:cxnLst/>
          <a:rect l="0" t="0" r="0" b="0"/>
          <a:pathLst>
            <a:path>
              <a:moveTo>
                <a:pt x="2307884" y="3600302"/>
              </a:moveTo>
              <a:arcTo wR="1831648" hR="1831648" stAng="4495782" swAng="1900772"/>
            </a:path>
          </a:pathLst>
        </a:custGeom>
        <a:noFill/>
        <a:ln w="9525" cap="flat" cmpd="sng" algn="ctr">
          <a:solidFill>
            <a:schemeClr val="accent2">
              <a:shade val="90000"/>
              <a:hueOff val="-17925"/>
              <a:satOff val="-2104"/>
              <a:lumOff val="11505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D86B21E-2456-4414-8E4C-B6A03380D657}">
      <dsp:nvSpPr>
        <dsp:cNvPr id="0" name=""/>
        <dsp:cNvSpPr/>
      </dsp:nvSpPr>
      <dsp:spPr>
        <a:xfrm>
          <a:off x="4476441" y="3352715"/>
          <a:ext cx="1086582" cy="688022"/>
        </a:xfrm>
        <a:prstGeom prst="roundRect">
          <a:avLst/>
        </a:prstGeom>
        <a:gradFill rotWithShape="0">
          <a:gsLst>
            <a:gs pos="0">
              <a:schemeClr val="accent2">
                <a:shade val="80000"/>
                <a:hueOff val="-26904"/>
                <a:satOff val="-3018"/>
                <a:lumOff val="19260"/>
                <a:alphaOff val="0"/>
                <a:shade val="51000"/>
                <a:satMod val="130000"/>
              </a:schemeClr>
            </a:gs>
            <a:gs pos="80000">
              <a:schemeClr val="accent2">
                <a:shade val="80000"/>
                <a:hueOff val="-26904"/>
                <a:satOff val="-3018"/>
                <a:lumOff val="19260"/>
                <a:alphaOff val="0"/>
                <a:shade val="93000"/>
                <a:satMod val="130000"/>
              </a:schemeClr>
            </a:gs>
            <a:gs pos="100000">
              <a:schemeClr val="accent2">
                <a:shade val="80000"/>
                <a:hueOff val="-26904"/>
                <a:satOff val="-3018"/>
                <a:lumOff val="1926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000" b="1" kern="1200" smtClean="0">
              <a:latin typeface="Times New Roman" pitchFamily="18" charset="0"/>
              <a:cs typeface="Times New Roman" pitchFamily="18" charset="0"/>
            </a:rPr>
            <a:t>N=12</a:t>
          </a:r>
          <a:endParaRPr lang="en-US" sz="2000" b="1" kern="1200" dirty="0">
            <a:latin typeface="Times New Roman" pitchFamily="18" charset="0"/>
            <a:cs typeface="Times New Roman" pitchFamily="18" charset="0"/>
          </a:endParaRPr>
        </a:p>
      </dsp:txBody>
      <dsp:txXfrm>
        <a:off x="4510027" y="3386301"/>
        <a:ext cx="1019410" cy="620850"/>
      </dsp:txXfrm>
    </dsp:sp>
    <dsp:sp modelId="{2632E918-EB6E-403D-A31F-5A94405DC6F4}">
      <dsp:nvSpPr>
        <dsp:cNvPr id="0" name=""/>
        <dsp:cNvSpPr/>
      </dsp:nvSpPr>
      <dsp:spPr>
        <a:xfrm>
          <a:off x="4264700" y="383242"/>
          <a:ext cx="3663297" cy="3663297"/>
        </a:xfrm>
        <a:custGeom>
          <a:avLst/>
          <a:gdLst/>
          <a:ahLst/>
          <a:cxnLst/>
          <a:rect l="0" t="0" r="0" b="0"/>
          <a:pathLst>
            <a:path>
              <a:moveTo>
                <a:pt x="387774" y="2958664"/>
              </a:moveTo>
              <a:arcTo wR="1831648" hR="1831648" stAng="8521571" swAng="2594042"/>
            </a:path>
          </a:pathLst>
        </a:custGeom>
        <a:noFill/>
        <a:ln w="9525" cap="flat" cmpd="sng" algn="ctr">
          <a:solidFill>
            <a:schemeClr val="accent2">
              <a:shade val="90000"/>
              <a:hueOff val="-26888"/>
              <a:satOff val="-3155"/>
              <a:lumOff val="17258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06D049A-FCDD-44C6-97D9-354689EFCA19}">
      <dsp:nvSpPr>
        <dsp:cNvPr id="0" name=""/>
        <dsp:cNvSpPr/>
      </dsp:nvSpPr>
      <dsp:spPr>
        <a:xfrm>
          <a:off x="3684353" y="1264482"/>
          <a:ext cx="1339988" cy="768797"/>
        </a:xfrm>
        <a:prstGeom prst="roundRect">
          <a:avLst/>
        </a:prstGeom>
        <a:gradFill rotWithShape="0">
          <a:gsLst>
            <a:gs pos="0">
              <a:schemeClr val="accent2">
                <a:shade val="80000"/>
                <a:hueOff val="-35872"/>
                <a:satOff val="-4024"/>
                <a:lumOff val="25680"/>
                <a:alphaOff val="0"/>
                <a:shade val="51000"/>
                <a:satMod val="130000"/>
              </a:schemeClr>
            </a:gs>
            <a:gs pos="80000">
              <a:schemeClr val="accent2">
                <a:shade val="80000"/>
                <a:hueOff val="-35872"/>
                <a:satOff val="-4024"/>
                <a:lumOff val="25680"/>
                <a:alphaOff val="0"/>
                <a:shade val="93000"/>
                <a:satMod val="130000"/>
              </a:schemeClr>
            </a:gs>
            <a:gs pos="100000">
              <a:schemeClr val="accent2">
                <a:shade val="80000"/>
                <a:hueOff val="-35872"/>
                <a:satOff val="-4024"/>
                <a:lumOff val="2568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000" b="1" kern="1200" smtClean="0">
              <a:latin typeface="Times New Roman" pitchFamily="18" charset="0"/>
              <a:cs typeface="Times New Roman" pitchFamily="18" charset="0"/>
            </a:rPr>
            <a:t>N=13</a:t>
          </a:r>
          <a:endParaRPr lang="en-US" sz="2000" b="1" kern="1200" dirty="0">
            <a:latin typeface="Times New Roman" pitchFamily="18" charset="0"/>
            <a:cs typeface="Times New Roman" pitchFamily="18" charset="0"/>
          </a:endParaRPr>
        </a:p>
      </dsp:txBody>
      <dsp:txXfrm>
        <a:off x="3721883" y="1302012"/>
        <a:ext cx="1264928" cy="693737"/>
      </dsp:txXfrm>
    </dsp:sp>
    <dsp:sp modelId="{45340D3E-1E84-414D-A92B-32BE03AA35B6}">
      <dsp:nvSpPr>
        <dsp:cNvPr id="0" name=""/>
        <dsp:cNvSpPr/>
      </dsp:nvSpPr>
      <dsp:spPr>
        <a:xfrm>
          <a:off x="4264700" y="383242"/>
          <a:ext cx="3663297" cy="3663297"/>
        </a:xfrm>
        <a:custGeom>
          <a:avLst/>
          <a:gdLst/>
          <a:ahLst/>
          <a:cxnLst/>
          <a:rect l="0" t="0" r="0" b="0"/>
          <a:pathLst>
            <a:path>
              <a:moveTo>
                <a:pt x="271890" y="871392"/>
              </a:moveTo>
              <a:arcTo wR="1831648" hR="1831648" stAng="12697097" swAng="2160259"/>
            </a:path>
          </a:pathLst>
        </a:custGeom>
        <a:noFill/>
        <a:ln w="9525" cap="flat" cmpd="sng" algn="ctr">
          <a:solidFill>
            <a:schemeClr val="accent2">
              <a:shade val="90000"/>
              <a:hueOff val="-35851"/>
              <a:satOff val="-4207"/>
              <a:lumOff val="23011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857D9C-2065-4120-8CDA-023D5E670332}">
      <dsp:nvSpPr>
        <dsp:cNvPr id="0" name=""/>
        <dsp:cNvSpPr/>
      </dsp:nvSpPr>
      <dsp:spPr>
        <a:xfrm>
          <a:off x="0" y="884025"/>
          <a:ext cx="12190413" cy="630000"/>
        </a:xfrm>
        <a:prstGeom prst="rect">
          <a:avLst/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B9C4015-A62A-4322-83F3-4C31AEE56E1E}">
      <dsp:nvSpPr>
        <dsp:cNvPr id="0" name=""/>
        <dsp:cNvSpPr/>
      </dsp:nvSpPr>
      <dsp:spPr>
        <a:xfrm>
          <a:off x="301613" y="141656"/>
          <a:ext cx="11581568" cy="1208851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2538" tIns="0" rIns="322538" bIns="0" numCol="1" spcCol="1270" anchor="ctr" anchorCtr="0">
          <a:noAutofit/>
        </a:bodyPr>
        <a:lstStyle/>
        <a:p>
          <a:pPr lvl="0" algn="just" defTabSz="889000">
            <a:lnSpc>
              <a:spcPct val="150000"/>
            </a:lnSpc>
            <a:spcBef>
              <a:spcPct val="0"/>
            </a:spcBef>
            <a:spcAft>
              <a:spcPct val="35000"/>
            </a:spcAft>
          </a:pPr>
          <a:r>
            <a:rPr lang="fr-FR" sz="2000" kern="1200" dirty="0" smtClean="0">
              <a:latin typeface="Times New Roman" pitchFamily="18" charset="0"/>
              <a:cs typeface="Times New Roman" pitchFamily="18" charset="0"/>
            </a:rPr>
            <a:t>Étudier la mutualisation logistique entre des fournisseurs par la localisation des hubs de mutualisation.</a:t>
          </a:r>
          <a:endParaRPr lang="en-US" sz="2000" kern="1200" dirty="0">
            <a:latin typeface="Times New Roman" pitchFamily="18" charset="0"/>
            <a:cs typeface="Times New Roman" pitchFamily="18" charset="0"/>
          </a:endParaRPr>
        </a:p>
      </dsp:txBody>
      <dsp:txXfrm>
        <a:off x="360624" y="200667"/>
        <a:ext cx="11463546" cy="1090829"/>
      </dsp:txXfrm>
    </dsp:sp>
    <dsp:sp modelId="{32F4F1D4-1E3A-497C-9C83-A8F2772E2242}">
      <dsp:nvSpPr>
        <dsp:cNvPr id="0" name=""/>
        <dsp:cNvSpPr/>
      </dsp:nvSpPr>
      <dsp:spPr>
        <a:xfrm>
          <a:off x="0" y="2307816"/>
          <a:ext cx="12190413" cy="630000"/>
        </a:xfrm>
        <a:prstGeom prst="rect">
          <a:avLst/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4F5EDC1-9124-44FC-A14F-3421B1C1CD99}">
      <dsp:nvSpPr>
        <dsp:cNvPr id="0" name=""/>
        <dsp:cNvSpPr/>
      </dsp:nvSpPr>
      <dsp:spPr>
        <a:xfrm>
          <a:off x="406574" y="1657948"/>
          <a:ext cx="11577027" cy="102779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2538" tIns="0" rIns="322538" bIns="0" numCol="1" spcCol="1270" anchor="ctr" anchorCtr="0">
          <a:noAutofit/>
        </a:bodyPr>
        <a:lstStyle/>
        <a:p>
          <a:pPr lvl="0" algn="just" defTabSz="889000">
            <a:lnSpc>
              <a:spcPct val="150000"/>
            </a:lnSpc>
            <a:spcBef>
              <a:spcPct val="0"/>
            </a:spcBef>
            <a:spcAft>
              <a:spcPct val="35000"/>
            </a:spcAft>
          </a:pPr>
          <a:r>
            <a:rPr lang="fr-FR" sz="2000" kern="1200" dirty="0" smtClean="0">
              <a:latin typeface="Times New Roman" pitchFamily="18" charset="0"/>
              <a:cs typeface="Times New Roman" pitchFamily="18" charset="0"/>
            </a:rPr>
            <a:t>Construire  des instances et choisir  l’outil de résolution : le solveur </a:t>
          </a:r>
          <a:r>
            <a:rPr lang="fr-FR" sz="2000" kern="1200" dirty="0" err="1" smtClean="0">
              <a:latin typeface="Times New Roman" pitchFamily="18" charset="0"/>
              <a:cs typeface="Times New Roman" pitchFamily="18" charset="0"/>
            </a:rPr>
            <a:t>Cplex</a:t>
          </a:r>
          <a:r>
            <a:rPr lang="fr-FR" sz="2000" kern="1200" dirty="0" smtClean="0">
              <a:latin typeface="Times New Roman" pitchFamily="18" charset="0"/>
              <a:cs typeface="Times New Roman" pitchFamily="18" charset="0"/>
            </a:rPr>
            <a:t> qui permet de générer une solution exacte et fiable.      </a:t>
          </a:r>
          <a:endParaRPr lang="en-US" sz="2000" kern="1200" dirty="0">
            <a:latin typeface="Times New Roman" pitchFamily="18" charset="0"/>
            <a:cs typeface="Times New Roman" pitchFamily="18" charset="0"/>
          </a:endParaRPr>
        </a:p>
      </dsp:txBody>
      <dsp:txXfrm>
        <a:off x="456747" y="1708121"/>
        <a:ext cx="11476681" cy="927444"/>
      </dsp:txXfrm>
    </dsp:sp>
    <dsp:sp modelId="{411F7266-61CA-4CC5-BC65-21C15874B338}">
      <dsp:nvSpPr>
        <dsp:cNvPr id="0" name=""/>
        <dsp:cNvSpPr/>
      </dsp:nvSpPr>
      <dsp:spPr>
        <a:xfrm>
          <a:off x="0" y="4222369"/>
          <a:ext cx="12190413" cy="630000"/>
        </a:xfrm>
        <a:prstGeom prst="rect">
          <a:avLst/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AE47178-D859-422A-B3D1-8117CE738191}">
      <dsp:nvSpPr>
        <dsp:cNvPr id="0" name=""/>
        <dsp:cNvSpPr/>
      </dsp:nvSpPr>
      <dsp:spPr>
        <a:xfrm>
          <a:off x="334568" y="3134063"/>
          <a:ext cx="11607071" cy="151855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2538" tIns="0" rIns="322538" bIns="0" numCol="1" spcCol="1270" anchor="ctr" anchorCtr="0">
          <a:noAutofit/>
        </a:bodyPr>
        <a:lstStyle/>
        <a:p>
          <a:pPr lvl="0" algn="l" defTabSz="889000">
            <a:lnSpc>
              <a:spcPct val="150000"/>
            </a:lnSpc>
            <a:spcBef>
              <a:spcPct val="0"/>
            </a:spcBef>
            <a:spcAft>
              <a:spcPct val="35000"/>
            </a:spcAft>
          </a:pPr>
          <a:r>
            <a:rPr lang="fr-FR" sz="2000" kern="1200" dirty="0" smtClean="0">
              <a:latin typeface="Times New Roman" pitchFamily="18" charset="0"/>
              <a:cs typeface="Times New Roman" pitchFamily="18" charset="0"/>
            </a:rPr>
            <a:t>Trouver  des résultats optimaux qui confirment l'intérêt principal de la mutualisation logistique qui est la minimisation des coûts logistiques et la minimisation  du temps de parcours de fournisseur.</a:t>
          </a:r>
          <a:endParaRPr lang="en-US" sz="2000" kern="1200" dirty="0">
            <a:latin typeface="Times New Roman" pitchFamily="18" charset="0"/>
            <a:cs typeface="Times New Roman" pitchFamily="18" charset="0"/>
          </a:endParaRPr>
        </a:p>
      </dsp:txBody>
      <dsp:txXfrm>
        <a:off x="408698" y="3208193"/>
        <a:ext cx="11458811" cy="137029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equation2">
  <dgm:title val=""/>
  <dgm:desc val=""/>
  <dgm:catLst>
    <dgm:cat type="relationship" pri="18000"/>
    <dgm:cat type="process" pri="2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linDir" val="fromL"/>
          <dgm:param type="fallback" val="2D"/>
        </dgm:alg>
      </dgm:if>
      <dgm:else name="Name3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ch" ptType="node" func="cnt" op="gte" val="3">
        <dgm:constrLst>
          <dgm:constr type="h" for="des" forName="node" refType="w" fact="0.5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ch" forName="lastNode" op="equ" val="65"/>
          <dgm:constr type="primFontSz" for="des" forName="node" op="equ" val="65"/>
          <dgm:constr type="primFontSz" for="des" forName="sibTrans" val="55"/>
          <dgm:constr type="primFontSz" for="des" forName="sibTrans" refType="primFontSz" refFor="des" refForName="node" op="lte" fact="0.8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if>
      <dgm:else name="Name6">
        <dgm:constrLst>
          <dgm:constr type="h" for="des" forName="node" refType="w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des" forName="node" val="65"/>
          <dgm:constr type="primFontSz" for="ch" forName="lastNode" refType="primFontSz" refFor="des" refForName="node" op="equ"/>
          <dgm:constr type="primFontSz" for="des" forName="sibTrans" val="55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else>
    </dgm:choose>
    <dgm:ruleLst/>
    <dgm:choose name="Name7">
      <dgm:if name="Name8" axis="ch" ptType="node" func="cnt" op="gte" val="1">
        <dgm:layoutNode name="vNodes">
          <dgm:alg type="lin">
            <dgm:param type="linDir" val="fromT"/>
            <dgm:param type="fallback" val="2D"/>
          </dgm:alg>
          <dgm:shape xmlns:r="http://schemas.openxmlformats.org/officeDocument/2006/relationships" r:blip="">
            <dgm:adjLst/>
          </dgm:shape>
          <dgm:presOf/>
          <dgm:constrLst/>
          <dgm:ruleLst/>
          <dgm:forEach name="Name9" axis="ch" ptType="node">
            <dgm:choose name="Name10">
              <dgm:if name="Name11" axis="self" func="revPos" op="neq" val="1">
                <dgm:layoutNode name="node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  <dgm:choose name="Name12">
                  <dgm:if name="Name13" axis="self" ptType="node" func="revPos" op="gt" val="2">
                    <dgm:forEach name="sibTransForEach" axis="followSib" ptType="sibTrans" cnt="1">
                      <dgm:layoutNode name="spacerT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  <dgm:layoutNode name="sibTrans">
                        <dgm:alg type="tx"/>
                        <dgm:shape xmlns:r="http://schemas.openxmlformats.org/officeDocument/2006/relationships" type="mathPlus" r:blip="">
                          <dgm:adjLst/>
                        </dgm:shape>
                        <dgm:presOf axis="self"/>
                        <dgm:constrLst>
                          <dgm:constr type="h" refType="w"/>
                          <dgm:constr type="lMarg"/>
                          <dgm:constr type="rMarg"/>
                          <dgm:constr type="tMarg"/>
                          <dgm:constr type="bMarg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spacerB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</dgm:forEach>
                  </dgm:if>
                  <dgm:else name="Name14"/>
                </dgm:choose>
              </dgm:if>
              <dgm:else name="Name15"/>
            </dgm:choose>
          </dgm:forEach>
        </dgm:layoutNode>
        <dgm:choose name="Name16">
          <dgm:if name="Name17" axis="ch" ptType="node" func="cnt" op="gt" val="1">
            <dgm:layoutNode name="sibTransLast">
              <dgm:alg type="conn">
                <dgm:param type="begPts" val="auto"/>
                <dgm:param type="endPts" val="auto"/>
                <dgm:param type="srcNode" val="vNodes"/>
                <dgm:param type="dstNode" val="lastNode"/>
              </dgm:alg>
              <dgm:shape xmlns:r="http://schemas.openxmlformats.org/officeDocument/2006/relationships" type="conn" r:blip="">
                <dgm:adjLst/>
              </dgm:shape>
              <dgm:presOf axis="ch" ptType="sibTrans" st="-1" cnt="1"/>
              <dgm:constrLst>
                <dgm:constr type="h" refType="w" fact="0.62"/>
                <dgm:constr type="connDist"/>
                <dgm:constr type="begPad" refType="connDist" fact="0.25"/>
                <dgm:constr type="endPad" refType="connDist" fact="0.22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ch desOrSelf" ptType="sibTrans sibTrans" st="-1 1" cnt="1 0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if>
          <dgm:else name="Name18"/>
        </dgm:choose>
        <dgm:layoutNode name="lastNode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ellipse" r:blip="">
            <dgm:adjLst/>
          </dgm:shape>
          <dgm:presOf axis="ch desOrSelf" ptType="node node" st="-1 1" cnt="1 0"/>
          <dgm:constrLst>
            <dgm:constr type="h" refType="w"/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</dgm:if>
      <dgm:else name="Name19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2#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479555-4341-4979-BCC2-A702C944F6B2}" type="datetimeFigureOut">
              <a:rPr lang="fr-FR" smtClean="0"/>
              <a:t>19/01/2019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8DEE09-9B6C-4573-A32C-3947E645090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09095779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C79356-75D0-44BB-9F27-8A4B654E1004}" type="datetimeFigureOut">
              <a:rPr lang="en-US" smtClean="0"/>
              <a:pPr/>
              <a:t>1/19/2019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137589-82F6-488D-8DB3-9B42F787880A}" type="slidenum">
              <a:rPr lang="en-US" smtClean="0"/>
              <a:pPr/>
              <a:t>‹N°›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1018824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1pPr>
    <a:lvl2pPr marL="509412" algn="l" defTabSz="1018824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2pPr>
    <a:lvl3pPr marL="1018824" algn="l" defTabSz="1018824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3pPr>
    <a:lvl4pPr marL="1528237" algn="l" defTabSz="1018824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4pPr>
    <a:lvl5pPr marL="2037649" algn="l" defTabSz="1018824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5pPr>
    <a:lvl6pPr marL="2547061" algn="l" defTabSz="1018824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3056473" algn="l" defTabSz="1018824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565886" algn="l" defTabSz="1018824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4075298" algn="l" defTabSz="1018824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412403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334940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747088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641991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524183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845237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551917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345893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718561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487418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016715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111798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282" y="2130921"/>
            <a:ext cx="10361851" cy="147036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563" y="3887100"/>
            <a:ext cx="8533289" cy="1753006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5094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188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282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376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470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564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658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752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9EF9CA-9B44-417E-8B59-34B108CB2FFF}" type="datetime1">
              <a:rPr lang="en-US" smtClean="0"/>
              <a:t>1/19/2019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944DB-A329-4CF8-9016-73D2C6EDA253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EB1779-15D0-45AE-8044-233DCD9BC836}" type="datetime1">
              <a:rPr lang="en-US" smtClean="0"/>
              <a:t>1/19/2019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944DB-A329-4CF8-9016-73D2C6EDA253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8050" y="274703"/>
            <a:ext cx="2742843" cy="585288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522" y="274703"/>
            <a:ext cx="8025355" cy="585288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F6A57-F2F5-4D4D-9B79-43391FE62526}" type="datetime1">
              <a:rPr lang="en-US" smtClean="0"/>
              <a:t>1/19/2019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944DB-A329-4CF8-9016-73D2C6EDA253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02122" y="4040757"/>
            <a:ext cx="10789747" cy="1845523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l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2122" y="5873642"/>
            <a:ext cx="10789750" cy="814614"/>
          </a:xfrm>
        </p:spPr>
        <p:txBody>
          <a:bodyPr>
            <a:normAutofit/>
          </a:bodyPr>
          <a:lstStyle>
            <a:lvl1pPr marL="0" indent="0" algn="l">
              <a:buNone/>
              <a:defRPr sz="3733" b="0" i="0">
                <a:solidFill>
                  <a:srgbClr val="002060"/>
                </a:solidFill>
              </a:defRPr>
            </a:lvl1pPr>
            <a:lvl2pPr marL="6095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0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1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6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2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7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3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D6C54-6820-4920-AF49-93D64A77B345}" type="datetime1">
              <a:rPr lang="en-US" smtClean="0"/>
              <a:t>1/19/2019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6055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8542" y="1"/>
            <a:ext cx="10993329" cy="1189602"/>
          </a:xfrm>
        </p:spPr>
        <p:txBody>
          <a:bodyPr>
            <a:normAutofit/>
          </a:bodyPr>
          <a:lstStyle>
            <a:lvl1pPr algn="l">
              <a:defRPr sz="4800" baseline="0">
                <a:solidFill>
                  <a:srgbClr val="00206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8543" y="1800565"/>
            <a:ext cx="10993329" cy="4480376"/>
          </a:xfrm>
        </p:spPr>
        <p:txBody>
          <a:bodyPr/>
          <a:lstStyle>
            <a:lvl1pPr algn="l">
              <a:defRPr sz="3733">
                <a:solidFill>
                  <a:schemeClr val="bg1"/>
                </a:solidFill>
              </a:defRPr>
            </a:lvl1pPr>
            <a:lvl2pPr algn="l">
              <a:defRPr>
                <a:solidFill>
                  <a:schemeClr val="bg1"/>
                </a:solidFill>
              </a:defRPr>
            </a:lvl2pPr>
            <a:lvl3pPr algn="l">
              <a:defRPr>
                <a:solidFill>
                  <a:schemeClr val="bg1"/>
                </a:solidFill>
              </a:defRPr>
            </a:lvl3pPr>
            <a:lvl4pPr algn="l">
              <a:defRPr>
                <a:solidFill>
                  <a:schemeClr val="bg1"/>
                </a:solidFill>
              </a:defRPr>
            </a:lvl4pPr>
            <a:lvl5pPr algn="l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77801-237A-4897-8A2F-8ACE5891E0D8}" type="datetime1">
              <a:rPr lang="en-US" smtClean="0"/>
              <a:t>1/19/2019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4344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2244" y="578641"/>
            <a:ext cx="7939626" cy="763702"/>
          </a:xfrm>
        </p:spPr>
        <p:txBody>
          <a:bodyPr>
            <a:normAutofit/>
          </a:bodyPr>
          <a:lstStyle>
            <a:lvl1pPr algn="l">
              <a:defRPr sz="48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2244" y="1598449"/>
            <a:ext cx="7939626" cy="4682499"/>
          </a:xfrm>
        </p:spPr>
        <p:txBody>
          <a:bodyPr/>
          <a:lstStyle>
            <a:lvl1pPr>
              <a:defRPr sz="3733">
                <a:solidFill>
                  <a:srgbClr val="002060"/>
                </a:solidFill>
              </a:defRPr>
            </a:lvl1pPr>
            <a:lvl2pPr>
              <a:defRPr>
                <a:solidFill>
                  <a:srgbClr val="002060"/>
                </a:solidFill>
              </a:defRPr>
            </a:lvl2pPr>
            <a:lvl3pPr>
              <a:defRPr>
                <a:solidFill>
                  <a:srgbClr val="002060"/>
                </a:solidFill>
              </a:defRPr>
            </a:lvl3pPr>
            <a:lvl4pPr>
              <a:defRPr>
                <a:solidFill>
                  <a:srgbClr val="002060"/>
                </a:solidFill>
              </a:defRPr>
            </a:lvl4pPr>
            <a:lvl5pPr>
              <a:defRPr>
                <a:solidFill>
                  <a:srgbClr val="00206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11CDE5-7F42-4AA1-8A99-B1D0307D4EB9}" type="datetime1">
              <a:rPr lang="en-US" smtClean="0"/>
              <a:t>1/19/2019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72653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2959" y="4407922"/>
            <a:ext cx="10361851" cy="1362390"/>
          </a:xfrm>
        </p:spPr>
        <p:txBody>
          <a:bodyPr anchor="t"/>
          <a:lstStyle>
            <a:lvl1pPr algn="l">
              <a:defRPr sz="5333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2959" y="2907386"/>
            <a:ext cx="10361851" cy="1500534"/>
          </a:xfrm>
        </p:spPr>
        <p:txBody>
          <a:bodyPr anchor="b"/>
          <a:lstStyle>
            <a:lvl1pPr marL="0" indent="0">
              <a:buNone/>
              <a:defRPr sz="2666">
                <a:solidFill>
                  <a:schemeClr val="tx1">
                    <a:tint val="75000"/>
                  </a:schemeClr>
                </a:solidFill>
              </a:defRPr>
            </a:lvl1pPr>
            <a:lvl2pPr marL="609539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078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617" indent="0">
              <a:buNone/>
              <a:defRPr sz="1866">
                <a:solidFill>
                  <a:schemeClr val="tx1">
                    <a:tint val="75000"/>
                  </a:schemeClr>
                </a:solidFill>
              </a:defRPr>
            </a:lvl4pPr>
            <a:lvl5pPr marL="2438156" indent="0">
              <a:buNone/>
              <a:defRPr sz="1866">
                <a:solidFill>
                  <a:schemeClr val="tx1">
                    <a:tint val="75000"/>
                  </a:schemeClr>
                </a:solidFill>
              </a:defRPr>
            </a:lvl5pPr>
            <a:lvl6pPr marL="3047695" indent="0">
              <a:buNone/>
              <a:defRPr sz="1866">
                <a:solidFill>
                  <a:schemeClr val="tx1">
                    <a:tint val="75000"/>
                  </a:schemeClr>
                </a:solidFill>
              </a:defRPr>
            </a:lvl6pPr>
            <a:lvl7pPr marL="3657234" indent="0">
              <a:buNone/>
              <a:defRPr sz="1866">
                <a:solidFill>
                  <a:schemeClr val="tx1">
                    <a:tint val="75000"/>
                  </a:schemeClr>
                </a:solidFill>
              </a:defRPr>
            </a:lvl7pPr>
            <a:lvl8pPr marL="4266773" indent="0">
              <a:buNone/>
              <a:defRPr sz="1866">
                <a:solidFill>
                  <a:schemeClr val="tx1">
                    <a:tint val="75000"/>
                  </a:schemeClr>
                </a:solidFill>
              </a:defRPr>
            </a:lvl8pPr>
            <a:lvl9pPr marL="4876312" indent="0">
              <a:buNone/>
              <a:defRPr sz="186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BCD458-FFC8-4113-A591-552FA7302090}" type="datetime1">
              <a:rPr lang="en-US" smtClean="0"/>
              <a:t>1/19/2019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18852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521" y="1600572"/>
            <a:ext cx="5384099" cy="4527011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6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6793" y="1600572"/>
            <a:ext cx="5384099" cy="4527011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6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E45E6-4F30-448C-94D5-EA8FC52E1129}" type="datetime1">
              <a:rPr lang="en-US" smtClean="0"/>
              <a:t>1/19/2019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01702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8542" y="171334"/>
            <a:ext cx="10993330" cy="1018269"/>
          </a:xfrm>
        </p:spPr>
        <p:txBody>
          <a:bodyPr>
            <a:normAutofit/>
          </a:bodyPr>
          <a:lstStyle>
            <a:lvl1pPr algn="l">
              <a:defRPr sz="4800" baseline="0">
                <a:solidFill>
                  <a:srgbClr val="00206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5746" y="2446992"/>
            <a:ext cx="5386216" cy="639911"/>
          </a:xfrm>
        </p:spPr>
        <p:txBody>
          <a:bodyPr anchor="b"/>
          <a:lstStyle>
            <a:lvl1pPr marL="0" indent="0" algn="ctr">
              <a:buNone/>
              <a:defRPr sz="3200" b="1">
                <a:solidFill>
                  <a:schemeClr val="bg1"/>
                </a:solidFill>
              </a:defRPr>
            </a:lvl1pPr>
            <a:lvl2pPr marL="609539" indent="0">
              <a:buNone/>
              <a:defRPr sz="2666" b="1"/>
            </a:lvl2pPr>
            <a:lvl3pPr marL="1219078" indent="0">
              <a:buNone/>
              <a:defRPr sz="2400" b="1"/>
            </a:lvl3pPr>
            <a:lvl4pPr marL="1828617" indent="0">
              <a:buNone/>
              <a:defRPr sz="2133" b="1"/>
            </a:lvl4pPr>
            <a:lvl5pPr marL="2438156" indent="0">
              <a:buNone/>
              <a:defRPr sz="2133" b="1"/>
            </a:lvl5pPr>
            <a:lvl6pPr marL="3047695" indent="0">
              <a:buNone/>
              <a:defRPr sz="2133" b="1"/>
            </a:lvl6pPr>
            <a:lvl7pPr marL="3657234" indent="0">
              <a:buNone/>
              <a:defRPr sz="2133" b="1"/>
            </a:lvl7pPr>
            <a:lvl8pPr marL="4266773" indent="0">
              <a:buNone/>
              <a:defRPr sz="2133" b="1"/>
            </a:lvl8pPr>
            <a:lvl9pPr marL="4876312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5746" y="3022486"/>
            <a:ext cx="5386216" cy="2851155"/>
          </a:xfrm>
        </p:spPr>
        <p:txBody>
          <a:bodyPr/>
          <a:lstStyle>
            <a:lvl1pPr algn="ctr">
              <a:defRPr sz="3200">
                <a:solidFill>
                  <a:schemeClr val="bg1"/>
                </a:solidFill>
              </a:defRPr>
            </a:lvl1pPr>
            <a:lvl2pPr algn="ctr">
              <a:defRPr sz="2666">
                <a:solidFill>
                  <a:schemeClr val="bg1"/>
                </a:solidFill>
              </a:defRPr>
            </a:lvl2pPr>
            <a:lvl3pPr algn="ctr">
              <a:defRPr sz="2400">
                <a:solidFill>
                  <a:schemeClr val="bg1"/>
                </a:solidFill>
              </a:defRPr>
            </a:lvl3pPr>
            <a:lvl4pPr algn="ctr">
              <a:defRPr sz="2133">
                <a:solidFill>
                  <a:schemeClr val="bg1"/>
                </a:solidFill>
              </a:defRPr>
            </a:lvl4pPr>
            <a:lvl5pPr algn="ctr">
              <a:defRPr sz="2133">
                <a:solidFill>
                  <a:schemeClr val="bg1"/>
                </a:solidFill>
              </a:defRPr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5207" y="2446992"/>
            <a:ext cx="5388332" cy="639911"/>
          </a:xfrm>
        </p:spPr>
        <p:txBody>
          <a:bodyPr anchor="b"/>
          <a:lstStyle>
            <a:lvl1pPr marL="0" indent="0" algn="ctr">
              <a:buNone/>
              <a:defRPr sz="3200" b="1">
                <a:solidFill>
                  <a:schemeClr val="bg1"/>
                </a:solidFill>
              </a:defRPr>
            </a:lvl1pPr>
            <a:lvl2pPr marL="609539" indent="0">
              <a:buNone/>
              <a:defRPr sz="2666" b="1"/>
            </a:lvl2pPr>
            <a:lvl3pPr marL="1219078" indent="0">
              <a:buNone/>
              <a:defRPr sz="2400" b="1"/>
            </a:lvl3pPr>
            <a:lvl4pPr marL="1828617" indent="0">
              <a:buNone/>
              <a:defRPr sz="2133" b="1"/>
            </a:lvl4pPr>
            <a:lvl5pPr marL="2438156" indent="0">
              <a:buNone/>
              <a:defRPr sz="2133" b="1"/>
            </a:lvl5pPr>
            <a:lvl6pPr marL="3047695" indent="0">
              <a:buNone/>
              <a:defRPr sz="2133" b="1"/>
            </a:lvl6pPr>
            <a:lvl7pPr marL="3657234" indent="0">
              <a:buNone/>
              <a:defRPr sz="2133" b="1"/>
            </a:lvl7pPr>
            <a:lvl8pPr marL="4266773" indent="0">
              <a:buNone/>
              <a:defRPr sz="2133" b="1"/>
            </a:lvl8pPr>
            <a:lvl9pPr marL="4876312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95207" y="3022486"/>
            <a:ext cx="5388332" cy="2851155"/>
          </a:xfrm>
        </p:spPr>
        <p:txBody>
          <a:bodyPr/>
          <a:lstStyle>
            <a:lvl1pPr algn="ctr">
              <a:defRPr sz="3200">
                <a:solidFill>
                  <a:schemeClr val="bg1"/>
                </a:solidFill>
              </a:defRPr>
            </a:lvl1pPr>
            <a:lvl2pPr algn="ctr">
              <a:defRPr sz="2666">
                <a:solidFill>
                  <a:schemeClr val="bg1"/>
                </a:solidFill>
              </a:defRPr>
            </a:lvl2pPr>
            <a:lvl3pPr algn="ctr">
              <a:defRPr sz="2400">
                <a:solidFill>
                  <a:schemeClr val="bg1"/>
                </a:solidFill>
              </a:defRPr>
            </a:lvl3pPr>
            <a:lvl4pPr algn="ctr">
              <a:defRPr sz="2133">
                <a:solidFill>
                  <a:schemeClr val="bg1"/>
                </a:solidFill>
              </a:defRPr>
            </a:lvl4pPr>
            <a:lvl5pPr algn="ctr">
              <a:defRPr sz="2133">
                <a:solidFill>
                  <a:schemeClr val="bg1"/>
                </a:solidFill>
              </a:defRPr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A8BFA-C333-4C2A-801D-FFEFD5700428}" type="datetime1">
              <a:rPr lang="en-US" smtClean="0"/>
              <a:t>1/19/2019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490689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763362-9CF2-4F06-B1E8-ABC8FC7AF8A6}" type="datetime1">
              <a:rPr lang="en-US" smtClean="0"/>
              <a:t>1/19/2019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92519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B399F-DFD9-4C25-972D-122A17B78081}" type="datetime1">
              <a:rPr lang="en-US" smtClean="0"/>
              <a:t>1/19/2019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9412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0E639-765D-4C47-BD1B-D23F419A66C9}" type="datetime1">
              <a:rPr lang="en-US" smtClean="0"/>
              <a:t>1/19/2019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944DB-A329-4CF8-9016-73D2C6EDA253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23" y="273112"/>
            <a:ext cx="4010562" cy="1162320"/>
          </a:xfrm>
        </p:spPr>
        <p:txBody>
          <a:bodyPr anchor="b"/>
          <a:lstStyle>
            <a:lvl1pPr algn="l">
              <a:defRPr sz="2666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113" y="273114"/>
            <a:ext cx="6814779" cy="5854469"/>
          </a:xfrm>
        </p:spPr>
        <p:txBody>
          <a:bodyPr/>
          <a:lstStyle>
            <a:lvl1pPr>
              <a:defRPr sz="4266"/>
            </a:lvl1pPr>
            <a:lvl2pPr>
              <a:defRPr sz="3733"/>
            </a:lvl2pPr>
            <a:lvl3pPr>
              <a:defRPr sz="3200"/>
            </a:lvl3pPr>
            <a:lvl4pPr>
              <a:defRPr sz="2666"/>
            </a:lvl4pPr>
            <a:lvl5pPr>
              <a:defRPr sz="2666"/>
            </a:lvl5pPr>
            <a:lvl6pPr>
              <a:defRPr sz="2666"/>
            </a:lvl6pPr>
            <a:lvl7pPr>
              <a:defRPr sz="2666"/>
            </a:lvl7pPr>
            <a:lvl8pPr>
              <a:defRPr sz="2666"/>
            </a:lvl8pPr>
            <a:lvl9pPr>
              <a:defRPr sz="2666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23" y="1435434"/>
            <a:ext cx="4010562" cy="4692149"/>
          </a:xfrm>
        </p:spPr>
        <p:txBody>
          <a:bodyPr/>
          <a:lstStyle>
            <a:lvl1pPr marL="0" indent="0">
              <a:buNone/>
              <a:defRPr sz="1866"/>
            </a:lvl1pPr>
            <a:lvl2pPr marL="609539" indent="0">
              <a:buNone/>
              <a:defRPr sz="1600"/>
            </a:lvl2pPr>
            <a:lvl3pPr marL="1219078" indent="0">
              <a:buNone/>
              <a:defRPr sz="1333"/>
            </a:lvl3pPr>
            <a:lvl4pPr marL="1828617" indent="0">
              <a:buNone/>
              <a:defRPr sz="1200"/>
            </a:lvl4pPr>
            <a:lvl5pPr marL="2438156" indent="0">
              <a:buNone/>
              <a:defRPr sz="1200"/>
            </a:lvl5pPr>
            <a:lvl6pPr marL="3047695" indent="0">
              <a:buNone/>
              <a:defRPr sz="1200"/>
            </a:lvl6pPr>
            <a:lvl7pPr marL="3657234" indent="0">
              <a:buNone/>
              <a:defRPr sz="1200"/>
            </a:lvl7pPr>
            <a:lvl8pPr marL="4266773" indent="0">
              <a:buNone/>
              <a:defRPr sz="1200"/>
            </a:lvl8pPr>
            <a:lvl9pPr marL="4876312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C74A73-6092-49AD-BCF1-714AE9118848}" type="datetime1">
              <a:rPr lang="en-US" smtClean="0"/>
              <a:t>1/19/2019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09046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406" y="4801712"/>
            <a:ext cx="7314248" cy="566870"/>
          </a:xfrm>
        </p:spPr>
        <p:txBody>
          <a:bodyPr anchor="b"/>
          <a:lstStyle>
            <a:lvl1pPr algn="l">
              <a:defRPr sz="2666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406" y="612916"/>
            <a:ext cx="7314248" cy="4115753"/>
          </a:xfrm>
        </p:spPr>
        <p:txBody>
          <a:bodyPr/>
          <a:lstStyle>
            <a:lvl1pPr marL="0" indent="0">
              <a:buNone/>
              <a:defRPr sz="4266"/>
            </a:lvl1pPr>
            <a:lvl2pPr marL="609539" indent="0">
              <a:buNone/>
              <a:defRPr sz="3733"/>
            </a:lvl2pPr>
            <a:lvl3pPr marL="1219078" indent="0">
              <a:buNone/>
              <a:defRPr sz="3200"/>
            </a:lvl3pPr>
            <a:lvl4pPr marL="1828617" indent="0">
              <a:buNone/>
              <a:defRPr sz="2666"/>
            </a:lvl4pPr>
            <a:lvl5pPr marL="2438156" indent="0">
              <a:buNone/>
              <a:defRPr sz="2666"/>
            </a:lvl5pPr>
            <a:lvl6pPr marL="3047695" indent="0">
              <a:buNone/>
              <a:defRPr sz="2666"/>
            </a:lvl6pPr>
            <a:lvl7pPr marL="3657234" indent="0">
              <a:buNone/>
              <a:defRPr sz="2666"/>
            </a:lvl7pPr>
            <a:lvl8pPr marL="4266773" indent="0">
              <a:buNone/>
              <a:defRPr sz="2666"/>
            </a:lvl8pPr>
            <a:lvl9pPr marL="4876312" indent="0">
              <a:buNone/>
              <a:defRPr sz="2666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406" y="5368581"/>
            <a:ext cx="7314248" cy="805049"/>
          </a:xfrm>
        </p:spPr>
        <p:txBody>
          <a:bodyPr/>
          <a:lstStyle>
            <a:lvl1pPr marL="0" indent="0">
              <a:buNone/>
              <a:defRPr sz="1866"/>
            </a:lvl1pPr>
            <a:lvl2pPr marL="609539" indent="0">
              <a:buNone/>
              <a:defRPr sz="1600"/>
            </a:lvl2pPr>
            <a:lvl3pPr marL="1219078" indent="0">
              <a:buNone/>
              <a:defRPr sz="1333"/>
            </a:lvl3pPr>
            <a:lvl4pPr marL="1828617" indent="0">
              <a:buNone/>
              <a:defRPr sz="1200"/>
            </a:lvl4pPr>
            <a:lvl5pPr marL="2438156" indent="0">
              <a:buNone/>
              <a:defRPr sz="1200"/>
            </a:lvl5pPr>
            <a:lvl6pPr marL="3047695" indent="0">
              <a:buNone/>
              <a:defRPr sz="1200"/>
            </a:lvl6pPr>
            <a:lvl7pPr marL="3657234" indent="0">
              <a:buNone/>
              <a:defRPr sz="1200"/>
            </a:lvl7pPr>
            <a:lvl8pPr marL="4266773" indent="0">
              <a:buNone/>
              <a:defRPr sz="1200"/>
            </a:lvl8pPr>
            <a:lvl9pPr marL="4876312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ACB34-0202-4EA0-9CF4-830695EEA261}" type="datetime1">
              <a:rPr lang="en-US" smtClean="0"/>
              <a:t>1/19/2019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02976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2458A7-B96C-43DB-BD1B-0889294D3A20}" type="datetime1">
              <a:rPr lang="en-US" smtClean="0"/>
              <a:t>1/19/2019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90756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8049" y="274702"/>
            <a:ext cx="2742843" cy="58528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521" y="274702"/>
            <a:ext cx="8025355" cy="58528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31D4B-4796-46F0-92D9-01C230601666}" type="datetime1">
              <a:rPr lang="en-US" smtClean="0"/>
              <a:t>1/19/2019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‹N°›</a:t>
            </a:fld>
            <a:endParaRPr lang="en-US"/>
          </a:p>
        </p:txBody>
      </p:sp>
      <p:pic>
        <p:nvPicPr>
          <p:cNvPr id="7" name="Picture 6" descr="E:\websites\free-power-point-templates\2012\logos.png">
            <a:extLst>
              <a:ext uri="{FF2B5EF4-FFF2-40B4-BE49-F238E27FC236}">
                <a16:creationId xmlns:a16="http://schemas.microsoft.com/office/drawing/2014/main" id="{86EA5C3D-F1FB-4D04-9688-25CEB9C7031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23728" y="3102336"/>
            <a:ext cx="1951458" cy="702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772296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98543" y="3633448"/>
            <a:ext cx="10789749" cy="2036538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l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98541" y="5669986"/>
            <a:ext cx="10789749" cy="814615"/>
          </a:xfrm>
        </p:spPr>
        <p:txBody>
          <a:bodyPr>
            <a:normAutofit/>
          </a:bodyPr>
          <a:lstStyle>
            <a:lvl1pPr marL="0" indent="0" algn="l">
              <a:buNone/>
              <a:defRPr sz="3733" b="0" i="0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  <a:lvl2pPr marL="6095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0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1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6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2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7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3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6548FE-795D-4612-96C7-DDC420B43048}" type="datetime1">
              <a:rPr lang="en-US" smtClean="0"/>
              <a:t>1/19/2019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13747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8542" y="1189602"/>
            <a:ext cx="10993329" cy="814615"/>
          </a:xfrm>
        </p:spPr>
        <p:txBody>
          <a:bodyPr>
            <a:normAutofit/>
          </a:bodyPr>
          <a:lstStyle>
            <a:lvl1pPr algn="l">
              <a:defRPr sz="4800" baseline="0"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8543" y="2207871"/>
            <a:ext cx="10993329" cy="4073068"/>
          </a:xfrm>
        </p:spPr>
        <p:txBody>
          <a:bodyPr/>
          <a:lstStyle>
            <a:lvl1pPr algn="l">
              <a:defRPr sz="3733">
                <a:solidFill>
                  <a:schemeClr val="bg1"/>
                </a:solidFill>
              </a:defRPr>
            </a:lvl1pPr>
            <a:lvl2pPr algn="l">
              <a:defRPr>
                <a:solidFill>
                  <a:schemeClr val="bg1"/>
                </a:solidFill>
              </a:defRPr>
            </a:lvl2pPr>
            <a:lvl3pPr algn="l">
              <a:defRPr>
                <a:solidFill>
                  <a:schemeClr val="bg1"/>
                </a:solidFill>
              </a:defRPr>
            </a:lvl3pPr>
            <a:lvl4pPr algn="l">
              <a:defRPr>
                <a:solidFill>
                  <a:schemeClr val="bg1"/>
                </a:solidFill>
              </a:defRPr>
            </a:lvl4pPr>
            <a:lvl5pPr algn="l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0AFF5-D31A-4034-8F93-0B332E6C18D2}" type="datetime1">
              <a:rPr lang="en-US" smtClean="0"/>
              <a:t>1/19/2019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58259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8543" y="578641"/>
            <a:ext cx="8346787" cy="763702"/>
          </a:xfrm>
        </p:spPr>
        <p:txBody>
          <a:bodyPr>
            <a:normAutofit/>
          </a:bodyPr>
          <a:lstStyle>
            <a:lvl1pPr algn="l">
              <a:defRPr sz="4800">
                <a:solidFill>
                  <a:srgbClr val="00B0F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8543" y="1596911"/>
            <a:ext cx="8346787" cy="4478845"/>
          </a:xfrm>
        </p:spPr>
        <p:txBody>
          <a:bodyPr/>
          <a:lstStyle>
            <a:lvl1pPr>
              <a:defRPr sz="3733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83DE60-28FF-44DD-BDBB-0AEA2743D361}" type="datetime1">
              <a:rPr lang="en-US" smtClean="0"/>
              <a:t>1/19/2019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05482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2959" y="4407922"/>
            <a:ext cx="10361851" cy="1362390"/>
          </a:xfrm>
        </p:spPr>
        <p:txBody>
          <a:bodyPr anchor="t"/>
          <a:lstStyle>
            <a:lvl1pPr algn="l">
              <a:defRPr sz="5333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2959" y="2907386"/>
            <a:ext cx="10361851" cy="1500534"/>
          </a:xfrm>
        </p:spPr>
        <p:txBody>
          <a:bodyPr anchor="b"/>
          <a:lstStyle>
            <a:lvl1pPr marL="0" indent="0">
              <a:buNone/>
              <a:defRPr sz="2666">
                <a:solidFill>
                  <a:schemeClr val="tx1">
                    <a:tint val="75000"/>
                  </a:schemeClr>
                </a:solidFill>
              </a:defRPr>
            </a:lvl1pPr>
            <a:lvl2pPr marL="609539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078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617" indent="0">
              <a:buNone/>
              <a:defRPr sz="1866">
                <a:solidFill>
                  <a:schemeClr val="tx1">
                    <a:tint val="75000"/>
                  </a:schemeClr>
                </a:solidFill>
              </a:defRPr>
            </a:lvl4pPr>
            <a:lvl5pPr marL="2438156" indent="0">
              <a:buNone/>
              <a:defRPr sz="1866">
                <a:solidFill>
                  <a:schemeClr val="tx1">
                    <a:tint val="75000"/>
                  </a:schemeClr>
                </a:solidFill>
              </a:defRPr>
            </a:lvl5pPr>
            <a:lvl6pPr marL="3047695" indent="0">
              <a:buNone/>
              <a:defRPr sz="1866">
                <a:solidFill>
                  <a:schemeClr val="tx1">
                    <a:tint val="75000"/>
                  </a:schemeClr>
                </a:solidFill>
              </a:defRPr>
            </a:lvl6pPr>
            <a:lvl7pPr marL="3657234" indent="0">
              <a:buNone/>
              <a:defRPr sz="1866">
                <a:solidFill>
                  <a:schemeClr val="tx1">
                    <a:tint val="75000"/>
                  </a:schemeClr>
                </a:solidFill>
              </a:defRPr>
            </a:lvl7pPr>
            <a:lvl8pPr marL="4266773" indent="0">
              <a:buNone/>
              <a:defRPr sz="1866">
                <a:solidFill>
                  <a:schemeClr val="tx1">
                    <a:tint val="75000"/>
                  </a:schemeClr>
                </a:solidFill>
              </a:defRPr>
            </a:lvl8pPr>
            <a:lvl9pPr marL="4876312" indent="0">
              <a:buNone/>
              <a:defRPr sz="186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ECF6ED-207E-4F40-A808-4FB2944480E9}" type="datetime1">
              <a:rPr lang="en-US" smtClean="0"/>
              <a:t>1/19/2019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53063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521" y="1600572"/>
            <a:ext cx="5384099" cy="4527011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6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6793" y="1600572"/>
            <a:ext cx="5384099" cy="4527011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6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E9333B-C0DF-4AA5-ABD8-D3A974D6BB65}" type="datetime1">
              <a:rPr lang="en-US" smtClean="0"/>
              <a:t>1/19/2019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40305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8542" y="1189602"/>
            <a:ext cx="10993330" cy="814615"/>
          </a:xfrm>
        </p:spPr>
        <p:txBody>
          <a:bodyPr>
            <a:normAutofit/>
          </a:bodyPr>
          <a:lstStyle>
            <a:lvl1pPr algn="l">
              <a:defRPr sz="4800" baseline="0"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08990" y="2207871"/>
            <a:ext cx="5386216" cy="639911"/>
          </a:xfrm>
        </p:spPr>
        <p:txBody>
          <a:bodyPr anchor="b"/>
          <a:lstStyle>
            <a:lvl1pPr marL="0" indent="0" algn="ctr">
              <a:buNone/>
              <a:defRPr sz="3200" b="1">
                <a:solidFill>
                  <a:schemeClr val="bg1"/>
                </a:solidFill>
              </a:defRPr>
            </a:lvl1pPr>
            <a:lvl2pPr marL="609539" indent="0">
              <a:buNone/>
              <a:defRPr sz="2666" b="1"/>
            </a:lvl2pPr>
            <a:lvl3pPr marL="1219078" indent="0">
              <a:buNone/>
              <a:defRPr sz="2400" b="1"/>
            </a:lvl3pPr>
            <a:lvl4pPr marL="1828617" indent="0">
              <a:buNone/>
              <a:defRPr sz="2133" b="1"/>
            </a:lvl4pPr>
            <a:lvl5pPr marL="2438156" indent="0">
              <a:buNone/>
              <a:defRPr sz="2133" b="1"/>
            </a:lvl5pPr>
            <a:lvl6pPr marL="3047695" indent="0">
              <a:buNone/>
              <a:defRPr sz="2133" b="1"/>
            </a:lvl6pPr>
            <a:lvl7pPr marL="3657234" indent="0">
              <a:buNone/>
              <a:defRPr sz="2133" b="1"/>
            </a:lvl7pPr>
            <a:lvl8pPr marL="4266773" indent="0">
              <a:buNone/>
              <a:defRPr sz="2133" b="1"/>
            </a:lvl8pPr>
            <a:lvl9pPr marL="4876312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5746" y="3022487"/>
            <a:ext cx="5386216" cy="2851155"/>
          </a:xfrm>
        </p:spPr>
        <p:txBody>
          <a:bodyPr/>
          <a:lstStyle>
            <a:lvl1pPr algn="ctr">
              <a:defRPr sz="3200">
                <a:solidFill>
                  <a:schemeClr val="bg1"/>
                </a:solidFill>
              </a:defRPr>
            </a:lvl1pPr>
            <a:lvl2pPr algn="ctr">
              <a:defRPr sz="2666">
                <a:solidFill>
                  <a:schemeClr val="bg1"/>
                </a:solidFill>
              </a:defRPr>
            </a:lvl2pPr>
            <a:lvl3pPr algn="ctr">
              <a:defRPr sz="2400">
                <a:solidFill>
                  <a:schemeClr val="bg1"/>
                </a:solidFill>
              </a:defRPr>
            </a:lvl3pPr>
            <a:lvl4pPr algn="ctr">
              <a:defRPr sz="2133">
                <a:solidFill>
                  <a:schemeClr val="bg1"/>
                </a:solidFill>
              </a:defRPr>
            </a:lvl4pPr>
            <a:lvl5pPr algn="ctr">
              <a:defRPr sz="2133">
                <a:solidFill>
                  <a:schemeClr val="bg1"/>
                </a:solidFill>
              </a:defRPr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5207" y="2207871"/>
            <a:ext cx="5388332" cy="639911"/>
          </a:xfrm>
        </p:spPr>
        <p:txBody>
          <a:bodyPr anchor="b"/>
          <a:lstStyle>
            <a:lvl1pPr marL="0" indent="0" algn="ctr">
              <a:buNone/>
              <a:defRPr sz="3200" b="1">
                <a:solidFill>
                  <a:schemeClr val="bg1"/>
                </a:solidFill>
              </a:defRPr>
            </a:lvl1pPr>
            <a:lvl2pPr marL="609539" indent="0">
              <a:buNone/>
              <a:defRPr sz="2666" b="1"/>
            </a:lvl2pPr>
            <a:lvl3pPr marL="1219078" indent="0">
              <a:buNone/>
              <a:defRPr sz="2400" b="1"/>
            </a:lvl3pPr>
            <a:lvl4pPr marL="1828617" indent="0">
              <a:buNone/>
              <a:defRPr sz="2133" b="1"/>
            </a:lvl4pPr>
            <a:lvl5pPr marL="2438156" indent="0">
              <a:buNone/>
              <a:defRPr sz="2133" b="1"/>
            </a:lvl5pPr>
            <a:lvl6pPr marL="3047695" indent="0">
              <a:buNone/>
              <a:defRPr sz="2133" b="1"/>
            </a:lvl6pPr>
            <a:lvl7pPr marL="3657234" indent="0">
              <a:buNone/>
              <a:defRPr sz="2133" b="1"/>
            </a:lvl7pPr>
            <a:lvl8pPr marL="4266773" indent="0">
              <a:buNone/>
              <a:defRPr sz="2133" b="1"/>
            </a:lvl8pPr>
            <a:lvl9pPr marL="4876312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95207" y="3022487"/>
            <a:ext cx="5388332" cy="2851155"/>
          </a:xfrm>
        </p:spPr>
        <p:txBody>
          <a:bodyPr/>
          <a:lstStyle>
            <a:lvl1pPr algn="ctr">
              <a:defRPr sz="3200">
                <a:solidFill>
                  <a:schemeClr val="bg1"/>
                </a:solidFill>
              </a:defRPr>
            </a:lvl1pPr>
            <a:lvl2pPr algn="ctr">
              <a:defRPr sz="2666">
                <a:solidFill>
                  <a:schemeClr val="bg1"/>
                </a:solidFill>
              </a:defRPr>
            </a:lvl2pPr>
            <a:lvl3pPr algn="ctr">
              <a:defRPr sz="2400">
                <a:solidFill>
                  <a:schemeClr val="bg1"/>
                </a:solidFill>
              </a:defRPr>
            </a:lvl3pPr>
            <a:lvl4pPr algn="ctr">
              <a:defRPr sz="2133">
                <a:solidFill>
                  <a:schemeClr val="bg1"/>
                </a:solidFill>
              </a:defRPr>
            </a:lvl4pPr>
            <a:lvl5pPr algn="ctr">
              <a:defRPr sz="2133">
                <a:solidFill>
                  <a:schemeClr val="bg1"/>
                </a:solidFill>
              </a:defRPr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AA41D-CF57-4C3C-9E8A-A421BC9C879E}" type="datetime1">
              <a:rPr lang="en-US" smtClean="0"/>
              <a:t>1/19/2019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24979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2959" y="4407922"/>
            <a:ext cx="10361851" cy="1362391"/>
          </a:xfrm>
        </p:spPr>
        <p:txBody>
          <a:bodyPr anchor="t"/>
          <a:lstStyle>
            <a:lvl1pPr algn="l">
              <a:defRPr sz="45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2959" y="2907387"/>
            <a:ext cx="10361851" cy="1500534"/>
          </a:xfrm>
        </p:spPr>
        <p:txBody>
          <a:bodyPr anchor="b"/>
          <a:lstStyle>
            <a:lvl1pPr marL="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509412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101882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52823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203764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54706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305647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56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407529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87B73-603F-4010-AA5C-C6103F9B0D09}" type="datetime1">
              <a:rPr lang="en-US" smtClean="0"/>
              <a:t>1/19/2019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944DB-A329-4CF8-9016-73D2C6EDA253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8363CB-A18A-479B-A707-8493645317A7}" type="datetime1">
              <a:rPr lang="en-US" smtClean="0"/>
              <a:t>1/19/2019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5070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ADD197-AE9F-41DD-A05A-990B5B36A5CB}" type="datetime1">
              <a:rPr lang="en-US" smtClean="0"/>
              <a:t>1/19/2019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30712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23" y="273112"/>
            <a:ext cx="4010562" cy="1162320"/>
          </a:xfrm>
        </p:spPr>
        <p:txBody>
          <a:bodyPr anchor="b"/>
          <a:lstStyle>
            <a:lvl1pPr algn="l">
              <a:defRPr sz="2666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113" y="273114"/>
            <a:ext cx="6814779" cy="5854469"/>
          </a:xfrm>
        </p:spPr>
        <p:txBody>
          <a:bodyPr/>
          <a:lstStyle>
            <a:lvl1pPr>
              <a:defRPr sz="4266"/>
            </a:lvl1pPr>
            <a:lvl2pPr>
              <a:defRPr sz="3733"/>
            </a:lvl2pPr>
            <a:lvl3pPr>
              <a:defRPr sz="3200"/>
            </a:lvl3pPr>
            <a:lvl4pPr>
              <a:defRPr sz="2666"/>
            </a:lvl4pPr>
            <a:lvl5pPr>
              <a:defRPr sz="2666"/>
            </a:lvl5pPr>
            <a:lvl6pPr>
              <a:defRPr sz="2666"/>
            </a:lvl6pPr>
            <a:lvl7pPr>
              <a:defRPr sz="2666"/>
            </a:lvl7pPr>
            <a:lvl8pPr>
              <a:defRPr sz="2666"/>
            </a:lvl8pPr>
            <a:lvl9pPr>
              <a:defRPr sz="2666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23" y="1435434"/>
            <a:ext cx="4010562" cy="4692149"/>
          </a:xfrm>
        </p:spPr>
        <p:txBody>
          <a:bodyPr/>
          <a:lstStyle>
            <a:lvl1pPr marL="0" indent="0">
              <a:buNone/>
              <a:defRPr sz="1866"/>
            </a:lvl1pPr>
            <a:lvl2pPr marL="609539" indent="0">
              <a:buNone/>
              <a:defRPr sz="1600"/>
            </a:lvl2pPr>
            <a:lvl3pPr marL="1219078" indent="0">
              <a:buNone/>
              <a:defRPr sz="1333"/>
            </a:lvl3pPr>
            <a:lvl4pPr marL="1828617" indent="0">
              <a:buNone/>
              <a:defRPr sz="1200"/>
            </a:lvl4pPr>
            <a:lvl5pPr marL="2438156" indent="0">
              <a:buNone/>
              <a:defRPr sz="1200"/>
            </a:lvl5pPr>
            <a:lvl6pPr marL="3047695" indent="0">
              <a:buNone/>
              <a:defRPr sz="1200"/>
            </a:lvl6pPr>
            <a:lvl7pPr marL="3657234" indent="0">
              <a:buNone/>
              <a:defRPr sz="1200"/>
            </a:lvl7pPr>
            <a:lvl8pPr marL="4266773" indent="0">
              <a:buNone/>
              <a:defRPr sz="1200"/>
            </a:lvl8pPr>
            <a:lvl9pPr marL="4876312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6848D-BF7E-49D3-A917-25F94E487E40}" type="datetime1">
              <a:rPr lang="en-US" smtClean="0"/>
              <a:t>1/19/2019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45799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406" y="4801712"/>
            <a:ext cx="7314248" cy="566870"/>
          </a:xfrm>
        </p:spPr>
        <p:txBody>
          <a:bodyPr anchor="b"/>
          <a:lstStyle>
            <a:lvl1pPr algn="l">
              <a:defRPr sz="2666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406" y="612916"/>
            <a:ext cx="7314248" cy="4115753"/>
          </a:xfrm>
        </p:spPr>
        <p:txBody>
          <a:bodyPr/>
          <a:lstStyle>
            <a:lvl1pPr marL="0" indent="0">
              <a:buNone/>
              <a:defRPr sz="4266"/>
            </a:lvl1pPr>
            <a:lvl2pPr marL="609539" indent="0">
              <a:buNone/>
              <a:defRPr sz="3733"/>
            </a:lvl2pPr>
            <a:lvl3pPr marL="1219078" indent="0">
              <a:buNone/>
              <a:defRPr sz="3200"/>
            </a:lvl3pPr>
            <a:lvl4pPr marL="1828617" indent="0">
              <a:buNone/>
              <a:defRPr sz="2666"/>
            </a:lvl4pPr>
            <a:lvl5pPr marL="2438156" indent="0">
              <a:buNone/>
              <a:defRPr sz="2666"/>
            </a:lvl5pPr>
            <a:lvl6pPr marL="3047695" indent="0">
              <a:buNone/>
              <a:defRPr sz="2666"/>
            </a:lvl6pPr>
            <a:lvl7pPr marL="3657234" indent="0">
              <a:buNone/>
              <a:defRPr sz="2666"/>
            </a:lvl7pPr>
            <a:lvl8pPr marL="4266773" indent="0">
              <a:buNone/>
              <a:defRPr sz="2666"/>
            </a:lvl8pPr>
            <a:lvl9pPr marL="4876312" indent="0">
              <a:buNone/>
              <a:defRPr sz="2666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406" y="5368581"/>
            <a:ext cx="7314248" cy="805049"/>
          </a:xfrm>
        </p:spPr>
        <p:txBody>
          <a:bodyPr/>
          <a:lstStyle>
            <a:lvl1pPr marL="0" indent="0">
              <a:buNone/>
              <a:defRPr sz="1866"/>
            </a:lvl1pPr>
            <a:lvl2pPr marL="609539" indent="0">
              <a:buNone/>
              <a:defRPr sz="1600"/>
            </a:lvl2pPr>
            <a:lvl3pPr marL="1219078" indent="0">
              <a:buNone/>
              <a:defRPr sz="1333"/>
            </a:lvl3pPr>
            <a:lvl4pPr marL="1828617" indent="0">
              <a:buNone/>
              <a:defRPr sz="1200"/>
            </a:lvl4pPr>
            <a:lvl5pPr marL="2438156" indent="0">
              <a:buNone/>
              <a:defRPr sz="1200"/>
            </a:lvl5pPr>
            <a:lvl6pPr marL="3047695" indent="0">
              <a:buNone/>
              <a:defRPr sz="1200"/>
            </a:lvl6pPr>
            <a:lvl7pPr marL="3657234" indent="0">
              <a:buNone/>
              <a:defRPr sz="1200"/>
            </a:lvl7pPr>
            <a:lvl8pPr marL="4266773" indent="0">
              <a:buNone/>
              <a:defRPr sz="1200"/>
            </a:lvl8pPr>
            <a:lvl9pPr marL="4876312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4B758-C8FB-461B-BBF5-B3D8298BC723}" type="datetime1">
              <a:rPr lang="en-US" smtClean="0"/>
              <a:t>1/19/2019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77787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F7411-17BB-46B5-8494-0658F0E9E44A}" type="datetime1">
              <a:rPr lang="en-US" smtClean="0"/>
              <a:t>1/19/2019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46819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8049" y="274702"/>
            <a:ext cx="2742843" cy="58528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521" y="274702"/>
            <a:ext cx="8025355" cy="58528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DABFD-C681-4C2A-8F41-45BDA6ABF796}" type="datetime1">
              <a:rPr lang="en-US" smtClean="0"/>
              <a:t>1/19/2019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‹N°›</a:t>
            </a:fld>
            <a:endParaRPr lang="en-US"/>
          </a:p>
        </p:txBody>
      </p:sp>
      <p:pic>
        <p:nvPicPr>
          <p:cNvPr id="7" name="Picture 6" descr="E:\websites\free-power-point-templates\2012\logos.png">
            <a:extLst>
              <a:ext uri="{FF2B5EF4-FFF2-40B4-BE49-F238E27FC236}">
                <a16:creationId xmlns:a16="http://schemas.microsoft.com/office/drawing/2014/main" id="{8E8A7AC0-EB4D-4C3E-BB45-A3B062088F3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23728" y="3102336"/>
            <a:ext cx="1951458" cy="702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853541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98543" y="3837101"/>
            <a:ext cx="9568268" cy="1832884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98542" y="5669985"/>
            <a:ext cx="9551213" cy="814617"/>
          </a:xfrm>
        </p:spPr>
        <p:txBody>
          <a:bodyPr>
            <a:normAutofit/>
          </a:bodyPr>
          <a:lstStyle>
            <a:lvl1pPr marL="0" indent="0" algn="l">
              <a:buNone/>
              <a:defRPr sz="3733" b="0" i="0">
                <a:solidFill>
                  <a:srgbClr val="E39A39"/>
                </a:solidFill>
              </a:defRPr>
            </a:lvl1pPr>
            <a:lvl2pPr marL="6095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0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1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6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2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7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3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</a:t>
            </a:r>
            <a:r>
              <a:rPr lang="en-US" dirty="0" smtClean="0"/>
              <a:t>Master </a:t>
            </a:r>
            <a:r>
              <a:rPr lang="en-US" dirty="0"/>
              <a:t>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9A9156-68FF-4A08-904A-D95173A8DCDE}" type="datetime1">
              <a:rPr lang="en-US" smtClean="0"/>
              <a:t>1/19/2019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41288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8542" y="1189603"/>
            <a:ext cx="10993329" cy="814617"/>
          </a:xfrm>
        </p:spPr>
        <p:txBody>
          <a:bodyPr>
            <a:normAutofit/>
          </a:bodyPr>
          <a:lstStyle>
            <a:lvl1pPr algn="l">
              <a:defRPr sz="4800" baseline="0">
                <a:solidFill>
                  <a:srgbClr val="E39A39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8543" y="2004218"/>
            <a:ext cx="10993329" cy="4480380"/>
          </a:xfrm>
        </p:spPr>
        <p:txBody>
          <a:bodyPr/>
          <a:lstStyle>
            <a:lvl1pPr algn="l">
              <a:defRPr sz="3733">
                <a:solidFill>
                  <a:schemeClr val="tx1"/>
                </a:solidFill>
              </a:defRPr>
            </a:lvl1pPr>
            <a:lvl2pPr algn="l">
              <a:defRPr>
                <a:solidFill>
                  <a:schemeClr val="tx1"/>
                </a:solidFill>
              </a:defRPr>
            </a:lvl2pPr>
            <a:lvl3pPr algn="l">
              <a:defRPr>
                <a:solidFill>
                  <a:schemeClr val="tx1"/>
                </a:solidFill>
              </a:defRPr>
            </a:lvl3pPr>
            <a:lvl4pPr algn="l">
              <a:defRPr>
                <a:solidFill>
                  <a:schemeClr val="tx1"/>
                </a:solidFill>
              </a:defRPr>
            </a:lvl4pPr>
            <a:lvl5pPr algn="l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3C9F46-1F99-4297-AC70-3EC06C089850}" type="datetime1">
              <a:rPr lang="en-US" smtClean="0"/>
              <a:t>1/19/2019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77721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8543" y="578641"/>
            <a:ext cx="8346787" cy="763702"/>
          </a:xfrm>
        </p:spPr>
        <p:txBody>
          <a:bodyPr>
            <a:normAutofit/>
          </a:bodyPr>
          <a:lstStyle>
            <a:lvl1pPr algn="l">
              <a:defRPr sz="4800">
                <a:solidFill>
                  <a:srgbClr val="E39A39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8543" y="1393256"/>
            <a:ext cx="8346787" cy="4682499"/>
          </a:xfrm>
        </p:spPr>
        <p:txBody>
          <a:bodyPr/>
          <a:lstStyle>
            <a:lvl1pPr>
              <a:defRPr sz="3733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AAD64-7BCC-48F0-8A84-782A1150BB89}" type="datetime1">
              <a:rPr lang="en-US" smtClean="0"/>
              <a:t>1/19/2019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35344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2959" y="4407922"/>
            <a:ext cx="10361851" cy="1362390"/>
          </a:xfrm>
        </p:spPr>
        <p:txBody>
          <a:bodyPr anchor="t"/>
          <a:lstStyle>
            <a:lvl1pPr algn="l">
              <a:defRPr sz="5333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2959" y="2907386"/>
            <a:ext cx="10361851" cy="1500534"/>
          </a:xfrm>
        </p:spPr>
        <p:txBody>
          <a:bodyPr anchor="b"/>
          <a:lstStyle>
            <a:lvl1pPr marL="0" indent="0">
              <a:buNone/>
              <a:defRPr sz="2666">
                <a:solidFill>
                  <a:schemeClr val="tx1">
                    <a:tint val="75000"/>
                  </a:schemeClr>
                </a:solidFill>
              </a:defRPr>
            </a:lvl1pPr>
            <a:lvl2pPr marL="609539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078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617" indent="0">
              <a:buNone/>
              <a:defRPr sz="1866">
                <a:solidFill>
                  <a:schemeClr val="tx1">
                    <a:tint val="75000"/>
                  </a:schemeClr>
                </a:solidFill>
              </a:defRPr>
            </a:lvl4pPr>
            <a:lvl5pPr marL="2438156" indent="0">
              <a:buNone/>
              <a:defRPr sz="1866">
                <a:solidFill>
                  <a:schemeClr val="tx1">
                    <a:tint val="75000"/>
                  </a:schemeClr>
                </a:solidFill>
              </a:defRPr>
            </a:lvl5pPr>
            <a:lvl6pPr marL="3047695" indent="0">
              <a:buNone/>
              <a:defRPr sz="1866">
                <a:solidFill>
                  <a:schemeClr val="tx1">
                    <a:tint val="75000"/>
                  </a:schemeClr>
                </a:solidFill>
              </a:defRPr>
            </a:lvl6pPr>
            <a:lvl7pPr marL="3657234" indent="0">
              <a:buNone/>
              <a:defRPr sz="1866">
                <a:solidFill>
                  <a:schemeClr val="tx1">
                    <a:tint val="75000"/>
                  </a:schemeClr>
                </a:solidFill>
              </a:defRPr>
            </a:lvl7pPr>
            <a:lvl8pPr marL="4266773" indent="0">
              <a:buNone/>
              <a:defRPr sz="1866">
                <a:solidFill>
                  <a:schemeClr val="tx1">
                    <a:tint val="75000"/>
                  </a:schemeClr>
                </a:solidFill>
              </a:defRPr>
            </a:lvl8pPr>
            <a:lvl9pPr marL="4876312" indent="0">
              <a:buNone/>
              <a:defRPr sz="186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DFCA3-F8B6-4CE5-AC36-3600FA0B3A94}" type="datetime1">
              <a:rPr lang="en-US" smtClean="0"/>
              <a:t>1/19/2019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0247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522" y="1600572"/>
            <a:ext cx="5384099" cy="4527011"/>
          </a:xfrm>
        </p:spPr>
        <p:txBody>
          <a:bodyPr/>
          <a:lstStyle>
            <a:lvl1pPr>
              <a:defRPr sz="3100"/>
            </a:lvl1pPr>
            <a:lvl2pPr>
              <a:defRPr sz="2700"/>
            </a:lvl2pPr>
            <a:lvl3pPr>
              <a:defRPr sz="22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6794" y="1600572"/>
            <a:ext cx="5384099" cy="4527011"/>
          </a:xfrm>
        </p:spPr>
        <p:txBody>
          <a:bodyPr/>
          <a:lstStyle>
            <a:lvl1pPr>
              <a:defRPr sz="3100"/>
            </a:lvl1pPr>
            <a:lvl2pPr>
              <a:defRPr sz="2700"/>
            </a:lvl2pPr>
            <a:lvl3pPr>
              <a:defRPr sz="22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56309-CB12-4956-8B0D-7405C4786C31}" type="datetime1">
              <a:rPr lang="en-US" smtClean="0"/>
              <a:t>1/19/2019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944DB-A329-4CF8-9016-73D2C6EDA253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521" y="1600572"/>
            <a:ext cx="5384099" cy="4527011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6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6793" y="1600572"/>
            <a:ext cx="5384099" cy="4527011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6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0CAD8-C497-4680-B93E-FC686E4E40F8}" type="datetime1">
              <a:rPr lang="en-US" smtClean="0"/>
              <a:t>1/19/2019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4291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8543" y="1189602"/>
            <a:ext cx="10789749" cy="814615"/>
          </a:xfrm>
        </p:spPr>
        <p:txBody>
          <a:bodyPr>
            <a:normAutofit/>
          </a:bodyPr>
          <a:lstStyle>
            <a:lvl1pPr algn="l">
              <a:defRPr sz="4800" baseline="0">
                <a:solidFill>
                  <a:srgbClr val="E39A39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5746" y="2411525"/>
            <a:ext cx="5386216" cy="639911"/>
          </a:xfrm>
        </p:spPr>
        <p:txBody>
          <a:bodyPr anchor="b"/>
          <a:lstStyle>
            <a:lvl1pPr marL="0" indent="0" algn="ctr">
              <a:buNone/>
              <a:defRPr sz="3200" b="1">
                <a:solidFill>
                  <a:schemeClr val="tx1"/>
                </a:solidFill>
              </a:defRPr>
            </a:lvl1pPr>
            <a:lvl2pPr marL="609539" indent="0">
              <a:buNone/>
              <a:defRPr sz="2666" b="1"/>
            </a:lvl2pPr>
            <a:lvl3pPr marL="1219078" indent="0">
              <a:buNone/>
              <a:defRPr sz="2400" b="1"/>
            </a:lvl3pPr>
            <a:lvl4pPr marL="1828617" indent="0">
              <a:buNone/>
              <a:defRPr sz="2133" b="1"/>
            </a:lvl4pPr>
            <a:lvl5pPr marL="2438156" indent="0">
              <a:buNone/>
              <a:defRPr sz="2133" b="1"/>
            </a:lvl5pPr>
            <a:lvl6pPr marL="3047695" indent="0">
              <a:buNone/>
              <a:defRPr sz="2133" b="1"/>
            </a:lvl6pPr>
            <a:lvl7pPr marL="3657234" indent="0">
              <a:buNone/>
              <a:defRPr sz="2133" b="1"/>
            </a:lvl7pPr>
            <a:lvl8pPr marL="4266773" indent="0">
              <a:buNone/>
              <a:defRPr sz="2133" b="1"/>
            </a:lvl8pPr>
            <a:lvl9pPr marL="4876312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5746" y="3041534"/>
            <a:ext cx="5386216" cy="3035761"/>
          </a:xfrm>
        </p:spPr>
        <p:txBody>
          <a:bodyPr/>
          <a:lstStyle>
            <a:lvl1pPr algn="ctr">
              <a:defRPr sz="3200">
                <a:solidFill>
                  <a:schemeClr val="tx1"/>
                </a:solidFill>
              </a:defRPr>
            </a:lvl1pPr>
            <a:lvl2pPr algn="ctr">
              <a:defRPr sz="2666">
                <a:solidFill>
                  <a:schemeClr val="tx1"/>
                </a:solidFill>
              </a:defRPr>
            </a:lvl2pPr>
            <a:lvl3pPr algn="ctr">
              <a:defRPr sz="2400">
                <a:solidFill>
                  <a:schemeClr val="tx1"/>
                </a:solidFill>
              </a:defRPr>
            </a:lvl3pPr>
            <a:lvl4pPr algn="ctr">
              <a:defRPr sz="2133">
                <a:solidFill>
                  <a:schemeClr val="tx1"/>
                </a:solidFill>
              </a:defRPr>
            </a:lvl4pPr>
            <a:lvl5pPr algn="ctr">
              <a:defRPr sz="2133">
                <a:solidFill>
                  <a:schemeClr val="tx1"/>
                </a:solidFill>
              </a:defRPr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5207" y="2411525"/>
            <a:ext cx="5388332" cy="639911"/>
          </a:xfrm>
        </p:spPr>
        <p:txBody>
          <a:bodyPr anchor="b"/>
          <a:lstStyle>
            <a:lvl1pPr marL="0" indent="0" algn="ctr">
              <a:buNone/>
              <a:defRPr sz="3200" b="1">
                <a:solidFill>
                  <a:schemeClr val="tx1"/>
                </a:solidFill>
              </a:defRPr>
            </a:lvl1pPr>
            <a:lvl2pPr marL="609539" indent="0">
              <a:buNone/>
              <a:defRPr sz="2666" b="1"/>
            </a:lvl2pPr>
            <a:lvl3pPr marL="1219078" indent="0">
              <a:buNone/>
              <a:defRPr sz="2400" b="1"/>
            </a:lvl3pPr>
            <a:lvl4pPr marL="1828617" indent="0">
              <a:buNone/>
              <a:defRPr sz="2133" b="1"/>
            </a:lvl4pPr>
            <a:lvl5pPr marL="2438156" indent="0">
              <a:buNone/>
              <a:defRPr sz="2133" b="1"/>
            </a:lvl5pPr>
            <a:lvl6pPr marL="3047695" indent="0">
              <a:buNone/>
              <a:defRPr sz="2133" b="1"/>
            </a:lvl6pPr>
            <a:lvl7pPr marL="3657234" indent="0">
              <a:buNone/>
              <a:defRPr sz="2133" b="1"/>
            </a:lvl7pPr>
            <a:lvl8pPr marL="4266773" indent="0">
              <a:buNone/>
              <a:defRPr sz="2133" b="1"/>
            </a:lvl8pPr>
            <a:lvl9pPr marL="4876312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95207" y="3041534"/>
            <a:ext cx="5388332" cy="3035761"/>
          </a:xfrm>
        </p:spPr>
        <p:txBody>
          <a:bodyPr/>
          <a:lstStyle>
            <a:lvl1pPr algn="ctr">
              <a:defRPr sz="3200">
                <a:solidFill>
                  <a:schemeClr val="tx1"/>
                </a:solidFill>
              </a:defRPr>
            </a:lvl1pPr>
            <a:lvl2pPr algn="ctr">
              <a:defRPr sz="2666">
                <a:solidFill>
                  <a:schemeClr val="tx1"/>
                </a:solidFill>
              </a:defRPr>
            </a:lvl2pPr>
            <a:lvl3pPr algn="ctr">
              <a:defRPr sz="2400">
                <a:solidFill>
                  <a:schemeClr val="tx1"/>
                </a:solidFill>
              </a:defRPr>
            </a:lvl3pPr>
            <a:lvl4pPr algn="ctr">
              <a:defRPr sz="2133">
                <a:solidFill>
                  <a:schemeClr val="tx1"/>
                </a:solidFill>
              </a:defRPr>
            </a:lvl4pPr>
            <a:lvl5pPr algn="ctr">
              <a:defRPr sz="2133">
                <a:solidFill>
                  <a:schemeClr val="tx1"/>
                </a:solidFill>
              </a:defRPr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E8568D-D862-46D4-BA16-2FAB3F4F09BF}" type="datetime1">
              <a:rPr lang="en-US" smtClean="0"/>
              <a:t>1/19/2019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63329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67143-2284-442D-8FC0-55017D990AA6}" type="datetime1">
              <a:rPr lang="en-US" smtClean="0"/>
              <a:t>1/19/2019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7595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04157D-ABC6-4EC8-8F14-E4A5F260F302}" type="datetime1">
              <a:rPr lang="en-US" smtClean="0"/>
              <a:t>1/19/2019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21589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23" y="273112"/>
            <a:ext cx="4010562" cy="1162320"/>
          </a:xfrm>
        </p:spPr>
        <p:txBody>
          <a:bodyPr anchor="b"/>
          <a:lstStyle>
            <a:lvl1pPr algn="l">
              <a:defRPr sz="2666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113" y="273114"/>
            <a:ext cx="6814779" cy="5854469"/>
          </a:xfrm>
        </p:spPr>
        <p:txBody>
          <a:bodyPr/>
          <a:lstStyle>
            <a:lvl1pPr>
              <a:defRPr sz="4266"/>
            </a:lvl1pPr>
            <a:lvl2pPr>
              <a:defRPr sz="3733"/>
            </a:lvl2pPr>
            <a:lvl3pPr>
              <a:defRPr sz="3200"/>
            </a:lvl3pPr>
            <a:lvl4pPr>
              <a:defRPr sz="2666"/>
            </a:lvl4pPr>
            <a:lvl5pPr>
              <a:defRPr sz="2666"/>
            </a:lvl5pPr>
            <a:lvl6pPr>
              <a:defRPr sz="2666"/>
            </a:lvl6pPr>
            <a:lvl7pPr>
              <a:defRPr sz="2666"/>
            </a:lvl7pPr>
            <a:lvl8pPr>
              <a:defRPr sz="2666"/>
            </a:lvl8pPr>
            <a:lvl9pPr>
              <a:defRPr sz="2666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23" y="1435434"/>
            <a:ext cx="4010562" cy="4692149"/>
          </a:xfrm>
        </p:spPr>
        <p:txBody>
          <a:bodyPr/>
          <a:lstStyle>
            <a:lvl1pPr marL="0" indent="0">
              <a:buNone/>
              <a:defRPr sz="1866"/>
            </a:lvl1pPr>
            <a:lvl2pPr marL="609539" indent="0">
              <a:buNone/>
              <a:defRPr sz="1600"/>
            </a:lvl2pPr>
            <a:lvl3pPr marL="1219078" indent="0">
              <a:buNone/>
              <a:defRPr sz="1333"/>
            </a:lvl3pPr>
            <a:lvl4pPr marL="1828617" indent="0">
              <a:buNone/>
              <a:defRPr sz="1200"/>
            </a:lvl4pPr>
            <a:lvl5pPr marL="2438156" indent="0">
              <a:buNone/>
              <a:defRPr sz="1200"/>
            </a:lvl5pPr>
            <a:lvl6pPr marL="3047695" indent="0">
              <a:buNone/>
              <a:defRPr sz="1200"/>
            </a:lvl6pPr>
            <a:lvl7pPr marL="3657234" indent="0">
              <a:buNone/>
              <a:defRPr sz="1200"/>
            </a:lvl7pPr>
            <a:lvl8pPr marL="4266773" indent="0">
              <a:buNone/>
              <a:defRPr sz="1200"/>
            </a:lvl8pPr>
            <a:lvl9pPr marL="4876312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45B82-706E-4B33-BACE-798F79BD49FA}" type="datetime1">
              <a:rPr lang="en-US" smtClean="0"/>
              <a:t>1/19/2019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51374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406" y="4801712"/>
            <a:ext cx="7314248" cy="566870"/>
          </a:xfrm>
        </p:spPr>
        <p:txBody>
          <a:bodyPr anchor="b"/>
          <a:lstStyle>
            <a:lvl1pPr algn="l">
              <a:defRPr sz="2666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406" y="612916"/>
            <a:ext cx="7314248" cy="4115753"/>
          </a:xfrm>
        </p:spPr>
        <p:txBody>
          <a:bodyPr/>
          <a:lstStyle>
            <a:lvl1pPr marL="0" indent="0">
              <a:buNone/>
              <a:defRPr sz="4266"/>
            </a:lvl1pPr>
            <a:lvl2pPr marL="609539" indent="0">
              <a:buNone/>
              <a:defRPr sz="3733"/>
            </a:lvl2pPr>
            <a:lvl3pPr marL="1219078" indent="0">
              <a:buNone/>
              <a:defRPr sz="3200"/>
            </a:lvl3pPr>
            <a:lvl4pPr marL="1828617" indent="0">
              <a:buNone/>
              <a:defRPr sz="2666"/>
            </a:lvl4pPr>
            <a:lvl5pPr marL="2438156" indent="0">
              <a:buNone/>
              <a:defRPr sz="2666"/>
            </a:lvl5pPr>
            <a:lvl6pPr marL="3047695" indent="0">
              <a:buNone/>
              <a:defRPr sz="2666"/>
            </a:lvl6pPr>
            <a:lvl7pPr marL="3657234" indent="0">
              <a:buNone/>
              <a:defRPr sz="2666"/>
            </a:lvl7pPr>
            <a:lvl8pPr marL="4266773" indent="0">
              <a:buNone/>
              <a:defRPr sz="2666"/>
            </a:lvl8pPr>
            <a:lvl9pPr marL="4876312" indent="0">
              <a:buNone/>
              <a:defRPr sz="2666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406" y="5368581"/>
            <a:ext cx="7314248" cy="805049"/>
          </a:xfrm>
        </p:spPr>
        <p:txBody>
          <a:bodyPr/>
          <a:lstStyle>
            <a:lvl1pPr marL="0" indent="0">
              <a:buNone/>
              <a:defRPr sz="1866"/>
            </a:lvl1pPr>
            <a:lvl2pPr marL="609539" indent="0">
              <a:buNone/>
              <a:defRPr sz="1600"/>
            </a:lvl2pPr>
            <a:lvl3pPr marL="1219078" indent="0">
              <a:buNone/>
              <a:defRPr sz="1333"/>
            </a:lvl3pPr>
            <a:lvl4pPr marL="1828617" indent="0">
              <a:buNone/>
              <a:defRPr sz="1200"/>
            </a:lvl4pPr>
            <a:lvl5pPr marL="2438156" indent="0">
              <a:buNone/>
              <a:defRPr sz="1200"/>
            </a:lvl5pPr>
            <a:lvl6pPr marL="3047695" indent="0">
              <a:buNone/>
              <a:defRPr sz="1200"/>
            </a:lvl6pPr>
            <a:lvl7pPr marL="3657234" indent="0">
              <a:buNone/>
              <a:defRPr sz="1200"/>
            </a:lvl7pPr>
            <a:lvl8pPr marL="4266773" indent="0">
              <a:buNone/>
              <a:defRPr sz="1200"/>
            </a:lvl8pPr>
            <a:lvl9pPr marL="4876312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45254-3E43-4DEC-96BC-41D673358A58}" type="datetime1">
              <a:rPr lang="en-US" smtClean="0"/>
              <a:t>1/19/2019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018180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EA19D-14FD-40C5-AF21-534C000A2FF3}" type="datetime1">
              <a:rPr lang="en-US" smtClean="0"/>
              <a:t>1/19/2019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72659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8049" y="274702"/>
            <a:ext cx="2742843" cy="58528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521" y="274702"/>
            <a:ext cx="8025355" cy="58528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29F4E-C032-4736-9ED3-33D00267E49F}" type="datetime1">
              <a:rPr lang="en-US" smtClean="0"/>
              <a:t>1/19/2019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‹N°›</a:t>
            </a:fld>
            <a:endParaRPr lang="en-US"/>
          </a:p>
        </p:txBody>
      </p:sp>
      <p:pic>
        <p:nvPicPr>
          <p:cNvPr id="7" name="Picture 6" descr="E:\websites\free-power-point-templates\2012\logos.png">
            <a:extLst>
              <a:ext uri="{FF2B5EF4-FFF2-40B4-BE49-F238E27FC236}">
                <a16:creationId xmlns:a16="http://schemas.microsoft.com/office/drawing/2014/main" id="{08B89D22-1D6E-450B-881F-4D2A4C527F7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77306" y="3102336"/>
            <a:ext cx="1951458" cy="702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672222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98542" y="3837102"/>
            <a:ext cx="10993329" cy="1832883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</a:t>
            </a:r>
            <a:br>
              <a:rPr lang="en-US" dirty="0" smtClean="0"/>
            </a:br>
            <a:r>
              <a:rPr lang="en-US" dirty="0" smtClean="0"/>
              <a:t>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98542" y="5669986"/>
            <a:ext cx="10993329" cy="814615"/>
          </a:xfrm>
          <a:noFill/>
        </p:spPr>
        <p:txBody>
          <a:bodyPr>
            <a:normAutofit/>
          </a:bodyPr>
          <a:lstStyle>
            <a:lvl1pPr marL="0" indent="0" algn="r">
              <a:buNone/>
              <a:defRPr sz="3733" b="0" i="0">
                <a:solidFill>
                  <a:srgbClr val="5EEC3C"/>
                </a:solidFill>
              </a:defRPr>
            </a:lvl1pPr>
            <a:lvl2pPr marL="6095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0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1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6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2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7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3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52A7BA-60DF-4284-830B-A467A6CA5D65}" type="datetime1">
              <a:rPr lang="en-US" smtClean="0"/>
              <a:t>1/19/2019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54286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8542" y="985948"/>
            <a:ext cx="10993329" cy="985948"/>
          </a:xfrm>
        </p:spPr>
        <p:txBody>
          <a:bodyPr>
            <a:normAutofit/>
          </a:bodyPr>
          <a:lstStyle>
            <a:lvl1pPr algn="r">
              <a:defRPr sz="4800" baseline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8543" y="2004217"/>
            <a:ext cx="10993329" cy="4276726"/>
          </a:xfrm>
        </p:spPr>
        <p:txBody>
          <a:bodyPr/>
          <a:lstStyle>
            <a:lvl1pPr algn="l">
              <a:defRPr sz="3733">
                <a:solidFill>
                  <a:schemeClr val="tx1"/>
                </a:solidFill>
              </a:defRPr>
            </a:lvl1pPr>
            <a:lvl2pPr algn="l">
              <a:defRPr>
                <a:solidFill>
                  <a:schemeClr val="tx1"/>
                </a:solidFill>
              </a:defRPr>
            </a:lvl2pPr>
            <a:lvl3pPr algn="l">
              <a:defRPr>
                <a:solidFill>
                  <a:schemeClr val="tx1"/>
                </a:solidFill>
              </a:defRPr>
            </a:lvl3pPr>
            <a:lvl4pPr algn="l">
              <a:defRPr>
                <a:solidFill>
                  <a:schemeClr val="tx1"/>
                </a:solidFill>
              </a:defRPr>
            </a:lvl4pPr>
            <a:lvl5pPr algn="l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D3F5C0-0706-48EA-BC95-099593261883}" type="datetime1">
              <a:rPr lang="en-US" smtClean="0"/>
              <a:t>1/19/2019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9416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21" y="1535470"/>
            <a:ext cx="5386216" cy="639910"/>
          </a:xfrm>
        </p:spPr>
        <p:txBody>
          <a:bodyPr anchor="b"/>
          <a:lstStyle>
            <a:lvl1pPr marL="0" indent="0">
              <a:buNone/>
              <a:defRPr sz="2700" b="1"/>
            </a:lvl1pPr>
            <a:lvl2pPr marL="509412" indent="0">
              <a:buNone/>
              <a:defRPr sz="2200" b="1"/>
            </a:lvl2pPr>
            <a:lvl3pPr marL="1018824" indent="0">
              <a:buNone/>
              <a:defRPr sz="2000" b="1"/>
            </a:lvl3pPr>
            <a:lvl4pPr marL="1528237" indent="0">
              <a:buNone/>
              <a:defRPr sz="1800" b="1"/>
            </a:lvl4pPr>
            <a:lvl5pPr marL="2037649" indent="0">
              <a:buNone/>
              <a:defRPr sz="1800" b="1"/>
            </a:lvl5pPr>
            <a:lvl6pPr marL="2547061" indent="0">
              <a:buNone/>
              <a:defRPr sz="1800" b="1"/>
            </a:lvl6pPr>
            <a:lvl7pPr marL="3056473" indent="0">
              <a:buNone/>
              <a:defRPr sz="1800" b="1"/>
            </a:lvl7pPr>
            <a:lvl8pPr marL="3565886" indent="0">
              <a:buNone/>
              <a:defRPr sz="1800" b="1"/>
            </a:lvl8pPr>
            <a:lvl9pPr marL="4075298" indent="0">
              <a:buNone/>
              <a:defRPr sz="18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521" y="2175379"/>
            <a:ext cx="5386216" cy="3952203"/>
          </a:xfrm>
        </p:spPr>
        <p:txBody>
          <a:bodyPr/>
          <a:lstStyle>
            <a:lvl1pPr>
              <a:defRPr sz="27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2564" y="1535470"/>
            <a:ext cx="5388332" cy="639910"/>
          </a:xfrm>
        </p:spPr>
        <p:txBody>
          <a:bodyPr anchor="b"/>
          <a:lstStyle>
            <a:lvl1pPr marL="0" indent="0">
              <a:buNone/>
              <a:defRPr sz="2700" b="1"/>
            </a:lvl1pPr>
            <a:lvl2pPr marL="509412" indent="0">
              <a:buNone/>
              <a:defRPr sz="2200" b="1"/>
            </a:lvl2pPr>
            <a:lvl3pPr marL="1018824" indent="0">
              <a:buNone/>
              <a:defRPr sz="2000" b="1"/>
            </a:lvl3pPr>
            <a:lvl4pPr marL="1528237" indent="0">
              <a:buNone/>
              <a:defRPr sz="1800" b="1"/>
            </a:lvl4pPr>
            <a:lvl5pPr marL="2037649" indent="0">
              <a:buNone/>
              <a:defRPr sz="1800" b="1"/>
            </a:lvl5pPr>
            <a:lvl6pPr marL="2547061" indent="0">
              <a:buNone/>
              <a:defRPr sz="1800" b="1"/>
            </a:lvl6pPr>
            <a:lvl7pPr marL="3056473" indent="0">
              <a:buNone/>
              <a:defRPr sz="1800" b="1"/>
            </a:lvl7pPr>
            <a:lvl8pPr marL="3565886" indent="0">
              <a:buNone/>
              <a:defRPr sz="1800" b="1"/>
            </a:lvl8pPr>
            <a:lvl9pPr marL="4075298" indent="0">
              <a:buNone/>
              <a:defRPr sz="18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2564" y="2175379"/>
            <a:ext cx="5388332" cy="3952203"/>
          </a:xfrm>
        </p:spPr>
        <p:txBody>
          <a:bodyPr/>
          <a:lstStyle>
            <a:lvl1pPr>
              <a:defRPr sz="27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BA5C8-D765-4F62-AA70-4109B6C05C73}" type="datetime1">
              <a:rPr lang="en-US" smtClean="0"/>
              <a:t>1/19/2019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944DB-A329-4CF8-9016-73D2C6EDA253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5083" y="578641"/>
            <a:ext cx="8346787" cy="763702"/>
          </a:xfrm>
        </p:spPr>
        <p:txBody>
          <a:bodyPr>
            <a:normAutofit/>
          </a:bodyPr>
          <a:lstStyle>
            <a:lvl1pPr algn="l">
              <a:defRPr sz="48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45083" y="1598449"/>
            <a:ext cx="8346787" cy="4682499"/>
          </a:xfrm>
        </p:spPr>
        <p:txBody>
          <a:bodyPr/>
          <a:lstStyle>
            <a:lvl1pPr>
              <a:defRPr sz="3733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EB589-6C53-43DB-AFE3-BBFD33ADF817}" type="datetime1">
              <a:rPr lang="en-US" smtClean="0"/>
              <a:t>1/19/2019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68563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2959" y="4407922"/>
            <a:ext cx="10361851" cy="1362390"/>
          </a:xfrm>
        </p:spPr>
        <p:txBody>
          <a:bodyPr anchor="t"/>
          <a:lstStyle>
            <a:lvl1pPr algn="l">
              <a:defRPr sz="5333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2959" y="2907386"/>
            <a:ext cx="10361851" cy="1500534"/>
          </a:xfrm>
        </p:spPr>
        <p:txBody>
          <a:bodyPr anchor="b"/>
          <a:lstStyle>
            <a:lvl1pPr marL="0" indent="0">
              <a:buNone/>
              <a:defRPr sz="2666">
                <a:solidFill>
                  <a:schemeClr val="tx1">
                    <a:tint val="75000"/>
                  </a:schemeClr>
                </a:solidFill>
              </a:defRPr>
            </a:lvl1pPr>
            <a:lvl2pPr marL="609539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078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617" indent="0">
              <a:buNone/>
              <a:defRPr sz="1866">
                <a:solidFill>
                  <a:schemeClr val="tx1">
                    <a:tint val="75000"/>
                  </a:schemeClr>
                </a:solidFill>
              </a:defRPr>
            </a:lvl4pPr>
            <a:lvl5pPr marL="2438156" indent="0">
              <a:buNone/>
              <a:defRPr sz="1866">
                <a:solidFill>
                  <a:schemeClr val="tx1">
                    <a:tint val="75000"/>
                  </a:schemeClr>
                </a:solidFill>
              </a:defRPr>
            </a:lvl5pPr>
            <a:lvl6pPr marL="3047695" indent="0">
              <a:buNone/>
              <a:defRPr sz="1866">
                <a:solidFill>
                  <a:schemeClr val="tx1">
                    <a:tint val="75000"/>
                  </a:schemeClr>
                </a:solidFill>
              </a:defRPr>
            </a:lvl6pPr>
            <a:lvl7pPr marL="3657234" indent="0">
              <a:buNone/>
              <a:defRPr sz="1866">
                <a:solidFill>
                  <a:schemeClr val="tx1">
                    <a:tint val="75000"/>
                  </a:schemeClr>
                </a:solidFill>
              </a:defRPr>
            </a:lvl7pPr>
            <a:lvl8pPr marL="4266773" indent="0">
              <a:buNone/>
              <a:defRPr sz="1866">
                <a:solidFill>
                  <a:schemeClr val="tx1">
                    <a:tint val="75000"/>
                  </a:schemeClr>
                </a:solidFill>
              </a:defRPr>
            </a:lvl8pPr>
            <a:lvl9pPr marL="4876312" indent="0">
              <a:buNone/>
              <a:defRPr sz="186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36DFF-B8E9-4FC1-817B-233E22D0ECB6}" type="datetime1">
              <a:rPr lang="en-US" smtClean="0"/>
              <a:t>1/19/2019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39326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521" y="1600572"/>
            <a:ext cx="5384099" cy="4527011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6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6793" y="1600572"/>
            <a:ext cx="5384099" cy="4527011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6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7E5544-79F5-4532-9067-294B7EDD6722}" type="datetime1">
              <a:rPr lang="en-US" smtClean="0"/>
              <a:t>1/19/2019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842367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8542" y="985949"/>
            <a:ext cx="10993330" cy="1018269"/>
          </a:xfrm>
        </p:spPr>
        <p:txBody>
          <a:bodyPr>
            <a:normAutofit/>
          </a:bodyPr>
          <a:lstStyle>
            <a:lvl1pPr algn="r">
              <a:defRPr sz="4800" baseline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5746" y="2207871"/>
            <a:ext cx="5386216" cy="639911"/>
          </a:xfrm>
        </p:spPr>
        <p:txBody>
          <a:bodyPr anchor="b"/>
          <a:lstStyle>
            <a:lvl1pPr marL="0" indent="0" algn="ctr">
              <a:buNone/>
              <a:defRPr sz="3200" b="1">
                <a:solidFill>
                  <a:schemeClr val="tx1"/>
                </a:solidFill>
              </a:defRPr>
            </a:lvl1pPr>
            <a:lvl2pPr marL="609539" indent="0">
              <a:buNone/>
              <a:defRPr sz="2666" b="1"/>
            </a:lvl2pPr>
            <a:lvl3pPr marL="1219078" indent="0">
              <a:buNone/>
              <a:defRPr sz="2400" b="1"/>
            </a:lvl3pPr>
            <a:lvl4pPr marL="1828617" indent="0">
              <a:buNone/>
              <a:defRPr sz="2133" b="1"/>
            </a:lvl4pPr>
            <a:lvl5pPr marL="2438156" indent="0">
              <a:buNone/>
              <a:defRPr sz="2133" b="1"/>
            </a:lvl5pPr>
            <a:lvl6pPr marL="3047695" indent="0">
              <a:buNone/>
              <a:defRPr sz="2133" b="1"/>
            </a:lvl6pPr>
            <a:lvl7pPr marL="3657234" indent="0">
              <a:buNone/>
              <a:defRPr sz="2133" b="1"/>
            </a:lvl7pPr>
            <a:lvl8pPr marL="4266773" indent="0">
              <a:buNone/>
              <a:defRPr sz="2133" b="1"/>
            </a:lvl8pPr>
            <a:lvl9pPr marL="4876312" indent="0">
              <a:buNone/>
              <a:defRPr sz="2133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5746" y="2783365"/>
            <a:ext cx="5386216" cy="2851155"/>
          </a:xfrm>
        </p:spPr>
        <p:txBody>
          <a:bodyPr/>
          <a:lstStyle>
            <a:lvl1pPr algn="ctr">
              <a:defRPr sz="3200">
                <a:solidFill>
                  <a:schemeClr val="tx1"/>
                </a:solidFill>
              </a:defRPr>
            </a:lvl1pPr>
            <a:lvl2pPr algn="ctr">
              <a:defRPr sz="2666">
                <a:solidFill>
                  <a:schemeClr val="tx1"/>
                </a:solidFill>
              </a:defRPr>
            </a:lvl2pPr>
            <a:lvl3pPr algn="ctr">
              <a:defRPr sz="2400">
                <a:solidFill>
                  <a:schemeClr val="tx1"/>
                </a:solidFill>
              </a:defRPr>
            </a:lvl3pPr>
            <a:lvl4pPr algn="ctr">
              <a:defRPr sz="2133">
                <a:solidFill>
                  <a:schemeClr val="tx1"/>
                </a:solidFill>
              </a:defRPr>
            </a:lvl4pPr>
            <a:lvl5pPr algn="ctr">
              <a:defRPr sz="2133">
                <a:solidFill>
                  <a:schemeClr val="tx1"/>
                </a:solidFill>
              </a:defRPr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5207" y="2207871"/>
            <a:ext cx="5388332" cy="639911"/>
          </a:xfrm>
        </p:spPr>
        <p:txBody>
          <a:bodyPr anchor="b"/>
          <a:lstStyle>
            <a:lvl1pPr marL="0" indent="0" algn="ctr">
              <a:buNone/>
              <a:defRPr sz="3200" b="1">
                <a:solidFill>
                  <a:schemeClr val="tx1"/>
                </a:solidFill>
              </a:defRPr>
            </a:lvl1pPr>
            <a:lvl2pPr marL="609539" indent="0">
              <a:buNone/>
              <a:defRPr sz="2666" b="1"/>
            </a:lvl2pPr>
            <a:lvl3pPr marL="1219078" indent="0">
              <a:buNone/>
              <a:defRPr sz="2400" b="1"/>
            </a:lvl3pPr>
            <a:lvl4pPr marL="1828617" indent="0">
              <a:buNone/>
              <a:defRPr sz="2133" b="1"/>
            </a:lvl4pPr>
            <a:lvl5pPr marL="2438156" indent="0">
              <a:buNone/>
              <a:defRPr sz="2133" b="1"/>
            </a:lvl5pPr>
            <a:lvl6pPr marL="3047695" indent="0">
              <a:buNone/>
              <a:defRPr sz="2133" b="1"/>
            </a:lvl6pPr>
            <a:lvl7pPr marL="3657234" indent="0">
              <a:buNone/>
              <a:defRPr sz="2133" b="1"/>
            </a:lvl7pPr>
            <a:lvl8pPr marL="4266773" indent="0">
              <a:buNone/>
              <a:defRPr sz="2133" b="1"/>
            </a:lvl8pPr>
            <a:lvl9pPr marL="4876312" indent="0">
              <a:buNone/>
              <a:defRPr sz="2133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95207" y="2783365"/>
            <a:ext cx="5388332" cy="2851155"/>
          </a:xfrm>
        </p:spPr>
        <p:txBody>
          <a:bodyPr/>
          <a:lstStyle>
            <a:lvl1pPr algn="ctr">
              <a:defRPr sz="3200">
                <a:solidFill>
                  <a:schemeClr val="tx1"/>
                </a:solidFill>
              </a:defRPr>
            </a:lvl1pPr>
            <a:lvl2pPr algn="ctr">
              <a:defRPr sz="2666">
                <a:solidFill>
                  <a:schemeClr val="tx1"/>
                </a:solidFill>
              </a:defRPr>
            </a:lvl2pPr>
            <a:lvl3pPr algn="ctr">
              <a:defRPr sz="2400">
                <a:solidFill>
                  <a:schemeClr val="tx1"/>
                </a:solidFill>
              </a:defRPr>
            </a:lvl3pPr>
            <a:lvl4pPr algn="ctr">
              <a:defRPr sz="2133">
                <a:solidFill>
                  <a:schemeClr val="tx1"/>
                </a:solidFill>
              </a:defRPr>
            </a:lvl4pPr>
            <a:lvl5pPr algn="ctr">
              <a:defRPr sz="2133">
                <a:solidFill>
                  <a:schemeClr val="tx1"/>
                </a:solidFill>
              </a:defRPr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99DE5-FA46-4CD6-A129-10C88244AD3E}" type="datetime1">
              <a:rPr lang="en-US" smtClean="0"/>
              <a:t>1/19/2019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45723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A0398-F6A4-41B3-A512-964D1BE2DA4D}" type="datetime1">
              <a:rPr lang="en-US" smtClean="0"/>
              <a:t>1/19/2019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41361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F4704-8688-46E8-8C55-782BE402C072}" type="datetime1">
              <a:rPr lang="en-US" smtClean="0"/>
              <a:t>1/19/2019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92711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23" y="273112"/>
            <a:ext cx="4010562" cy="1162320"/>
          </a:xfrm>
        </p:spPr>
        <p:txBody>
          <a:bodyPr anchor="b"/>
          <a:lstStyle>
            <a:lvl1pPr algn="l">
              <a:defRPr sz="2666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113" y="273114"/>
            <a:ext cx="6814779" cy="5854469"/>
          </a:xfrm>
        </p:spPr>
        <p:txBody>
          <a:bodyPr/>
          <a:lstStyle>
            <a:lvl1pPr>
              <a:defRPr sz="4266"/>
            </a:lvl1pPr>
            <a:lvl2pPr>
              <a:defRPr sz="3733"/>
            </a:lvl2pPr>
            <a:lvl3pPr>
              <a:defRPr sz="3200"/>
            </a:lvl3pPr>
            <a:lvl4pPr>
              <a:defRPr sz="2666"/>
            </a:lvl4pPr>
            <a:lvl5pPr>
              <a:defRPr sz="2666"/>
            </a:lvl5pPr>
            <a:lvl6pPr>
              <a:defRPr sz="2666"/>
            </a:lvl6pPr>
            <a:lvl7pPr>
              <a:defRPr sz="2666"/>
            </a:lvl7pPr>
            <a:lvl8pPr>
              <a:defRPr sz="2666"/>
            </a:lvl8pPr>
            <a:lvl9pPr>
              <a:defRPr sz="2666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23" y="1435434"/>
            <a:ext cx="4010562" cy="4692149"/>
          </a:xfrm>
        </p:spPr>
        <p:txBody>
          <a:bodyPr/>
          <a:lstStyle>
            <a:lvl1pPr marL="0" indent="0">
              <a:buNone/>
              <a:defRPr sz="1866"/>
            </a:lvl1pPr>
            <a:lvl2pPr marL="609539" indent="0">
              <a:buNone/>
              <a:defRPr sz="1600"/>
            </a:lvl2pPr>
            <a:lvl3pPr marL="1219078" indent="0">
              <a:buNone/>
              <a:defRPr sz="1333"/>
            </a:lvl3pPr>
            <a:lvl4pPr marL="1828617" indent="0">
              <a:buNone/>
              <a:defRPr sz="1200"/>
            </a:lvl4pPr>
            <a:lvl5pPr marL="2438156" indent="0">
              <a:buNone/>
              <a:defRPr sz="1200"/>
            </a:lvl5pPr>
            <a:lvl6pPr marL="3047695" indent="0">
              <a:buNone/>
              <a:defRPr sz="1200"/>
            </a:lvl6pPr>
            <a:lvl7pPr marL="3657234" indent="0">
              <a:buNone/>
              <a:defRPr sz="1200"/>
            </a:lvl7pPr>
            <a:lvl8pPr marL="4266773" indent="0">
              <a:buNone/>
              <a:defRPr sz="1200"/>
            </a:lvl8pPr>
            <a:lvl9pPr marL="4876312" indent="0">
              <a:buNone/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0406E-9680-43DD-8BD7-208DDE64A9D2}" type="datetime1">
              <a:rPr lang="en-US" smtClean="0"/>
              <a:t>1/19/2019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522033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406" y="4801712"/>
            <a:ext cx="7314248" cy="566870"/>
          </a:xfrm>
        </p:spPr>
        <p:txBody>
          <a:bodyPr anchor="b"/>
          <a:lstStyle>
            <a:lvl1pPr algn="l">
              <a:defRPr sz="2666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406" y="612916"/>
            <a:ext cx="7314248" cy="4115753"/>
          </a:xfrm>
        </p:spPr>
        <p:txBody>
          <a:bodyPr/>
          <a:lstStyle>
            <a:lvl1pPr marL="0" indent="0">
              <a:buNone/>
              <a:defRPr sz="4266"/>
            </a:lvl1pPr>
            <a:lvl2pPr marL="609539" indent="0">
              <a:buNone/>
              <a:defRPr sz="3733"/>
            </a:lvl2pPr>
            <a:lvl3pPr marL="1219078" indent="0">
              <a:buNone/>
              <a:defRPr sz="3200"/>
            </a:lvl3pPr>
            <a:lvl4pPr marL="1828617" indent="0">
              <a:buNone/>
              <a:defRPr sz="2666"/>
            </a:lvl4pPr>
            <a:lvl5pPr marL="2438156" indent="0">
              <a:buNone/>
              <a:defRPr sz="2666"/>
            </a:lvl5pPr>
            <a:lvl6pPr marL="3047695" indent="0">
              <a:buNone/>
              <a:defRPr sz="2666"/>
            </a:lvl6pPr>
            <a:lvl7pPr marL="3657234" indent="0">
              <a:buNone/>
              <a:defRPr sz="2666"/>
            </a:lvl7pPr>
            <a:lvl8pPr marL="4266773" indent="0">
              <a:buNone/>
              <a:defRPr sz="2666"/>
            </a:lvl8pPr>
            <a:lvl9pPr marL="4876312" indent="0">
              <a:buNone/>
              <a:defRPr sz="2666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406" y="5368581"/>
            <a:ext cx="7314248" cy="805049"/>
          </a:xfrm>
        </p:spPr>
        <p:txBody>
          <a:bodyPr/>
          <a:lstStyle>
            <a:lvl1pPr marL="0" indent="0">
              <a:buNone/>
              <a:defRPr sz="1866"/>
            </a:lvl1pPr>
            <a:lvl2pPr marL="609539" indent="0">
              <a:buNone/>
              <a:defRPr sz="1600"/>
            </a:lvl2pPr>
            <a:lvl3pPr marL="1219078" indent="0">
              <a:buNone/>
              <a:defRPr sz="1333"/>
            </a:lvl3pPr>
            <a:lvl4pPr marL="1828617" indent="0">
              <a:buNone/>
              <a:defRPr sz="1200"/>
            </a:lvl4pPr>
            <a:lvl5pPr marL="2438156" indent="0">
              <a:buNone/>
              <a:defRPr sz="1200"/>
            </a:lvl5pPr>
            <a:lvl6pPr marL="3047695" indent="0">
              <a:buNone/>
              <a:defRPr sz="1200"/>
            </a:lvl6pPr>
            <a:lvl7pPr marL="3657234" indent="0">
              <a:buNone/>
              <a:defRPr sz="1200"/>
            </a:lvl7pPr>
            <a:lvl8pPr marL="4266773" indent="0">
              <a:buNone/>
              <a:defRPr sz="1200"/>
            </a:lvl8pPr>
            <a:lvl9pPr marL="4876312" indent="0">
              <a:buNone/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E64A5-AA73-4CED-9FEC-3030EA6B47DC}" type="datetime1">
              <a:rPr lang="en-US" smtClean="0"/>
              <a:t>1/19/2019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1319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FA197-DB48-4B67-9843-C2A0F8B239BD}" type="datetime1">
              <a:rPr lang="en-US" smtClean="0"/>
              <a:t>1/19/2019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151367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8049" y="274702"/>
            <a:ext cx="2742843" cy="585288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521" y="274702"/>
            <a:ext cx="8025355" cy="585288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E95C5-1E58-4587-AEBA-67F1A0C22385}" type="datetime1">
              <a:rPr lang="en-US" smtClean="0"/>
              <a:t>1/19/2019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‹N°›</a:t>
            </a:fld>
            <a:endParaRPr lang="en-US"/>
          </a:p>
        </p:txBody>
      </p:sp>
      <p:pic>
        <p:nvPicPr>
          <p:cNvPr id="7" name="Picture 6" descr="E:\websites\free-power-point-templates\2012\logos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73726" y="5262679"/>
            <a:ext cx="1725151" cy="6212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10226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1FAE2-C172-446C-BCF5-62762A7C4523}" type="datetime1">
              <a:rPr lang="en-US" smtClean="0"/>
              <a:t>1/19/2019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944DB-A329-4CF8-9016-73D2C6EDA253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D1560-5827-4696-A08A-6B237F8778F1}" type="datetime1">
              <a:rPr lang="en-US" smtClean="0"/>
              <a:t>1/19/2019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944DB-A329-4CF8-9016-73D2C6EDA253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24" y="273114"/>
            <a:ext cx="4010562" cy="1162319"/>
          </a:xfrm>
        </p:spPr>
        <p:txBody>
          <a:bodyPr anchor="b"/>
          <a:lstStyle>
            <a:lvl1pPr algn="l">
              <a:defRPr sz="22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115" y="273114"/>
            <a:ext cx="6814779" cy="5854468"/>
          </a:xfrm>
        </p:spPr>
        <p:txBody>
          <a:bodyPr/>
          <a:lstStyle>
            <a:lvl1pPr>
              <a:defRPr sz="3600"/>
            </a:lvl1pPr>
            <a:lvl2pPr>
              <a:defRPr sz="3100"/>
            </a:lvl2pPr>
            <a:lvl3pPr>
              <a:defRPr sz="270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24" y="1435434"/>
            <a:ext cx="4010562" cy="4692149"/>
          </a:xfrm>
        </p:spPr>
        <p:txBody>
          <a:bodyPr/>
          <a:lstStyle>
            <a:lvl1pPr marL="0" indent="0">
              <a:buNone/>
              <a:defRPr sz="1600"/>
            </a:lvl1pPr>
            <a:lvl2pPr marL="509412" indent="0">
              <a:buNone/>
              <a:defRPr sz="1300"/>
            </a:lvl2pPr>
            <a:lvl3pPr marL="1018824" indent="0">
              <a:buNone/>
              <a:defRPr sz="1100"/>
            </a:lvl3pPr>
            <a:lvl4pPr marL="1528237" indent="0">
              <a:buNone/>
              <a:defRPr sz="1000"/>
            </a:lvl4pPr>
            <a:lvl5pPr marL="2037649" indent="0">
              <a:buNone/>
              <a:defRPr sz="1000"/>
            </a:lvl5pPr>
            <a:lvl6pPr marL="2547061" indent="0">
              <a:buNone/>
              <a:defRPr sz="1000"/>
            </a:lvl6pPr>
            <a:lvl7pPr marL="3056473" indent="0">
              <a:buNone/>
              <a:defRPr sz="1000"/>
            </a:lvl7pPr>
            <a:lvl8pPr marL="3565886" indent="0">
              <a:buNone/>
              <a:defRPr sz="1000"/>
            </a:lvl8pPr>
            <a:lvl9pPr marL="4075298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F0991-D966-4E4E-9C98-7536A6B6A11D}" type="datetime1">
              <a:rPr lang="en-US" smtClean="0"/>
              <a:t>1/19/2019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944DB-A329-4CF8-9016-73D2C6EDA253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406" y="4801713"/>
            <a:ext cx="7314248" cy="566869"/>
          </a:xfrm>
        </p:spPr>
        <p:txBody>
          <a:bodyPr anchor="b"/>
          <a:lstStyle>
            <a:lvl1pPr algn="l">
              <a:defRPr sz="22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406" y="612916"/>
            <a:ext cx="7314248" cy="4115753"/>
          </a:xfrm>
        </p:spPr>
        <p:txBody>
          <a:bodyPr/>
          <a:lstStyle>
            <a:lvl1pPr marL="0" indent="0">
              <a:buNone/>
              <a:defRPr sz="3600"/>
            </a:lvl1pPr>
            <a:lvl2pPr marL="509412" indent="0">
              <a:buNone/>
              <a:defRPr sz="3100"/>
            </a:lvl2pPr>
            <a:lvl3pPr marL="1018824" indent="0">
              <a:buNone/>
              <a:defRPr sz="2700"/>
            </a:lvl3pPr>
            <a:lvl4pPr marL="1528237" indent="0">
              <a:buNone/>
              <a:defRPr sz="2200"/>
            </a:lvl4pPr>
            <a:lvl5pPr marL="2037649" indent="0">
              <a:buNone/>
              <a:defRPr sz="2200"/>
            </a:lvl5pPr>
            <a:lvl6pPr marL="2547061" indent="0">
              <a:buNone/>
              <a:defRPr sz="2200"/>
            </a:lvl6pPr>
            <a:lvl7pPr marL="3056473" indent="0">
              <a:buNone/>
              <a:defRPr sz="2200"/>
            </a:lvl7pPr>
            <a:lvl8pPr marL="3565886" indent="0">
              <a:buNone/>
              <a:defRPr sz="2200"/>
            </a:lvl8pPr>
            <a:lvl9pPr marL="4075298" indent="0">
              <a:buNone/>
              <a:defRPr sz="22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406" y="5368582"/>
            <a:ext cx="7314248" cy="805048"/>
          </a:xfrm>
        </p:spPr>
        <p:txBody>
          <a:bodyPr/>
          <a:lstStyle>
            <a:lvl1pPr marL="0" indent="0">
              <a:buNone/>
              <a:defRPr sz="1600"/>
            </a:lvl1pPr>
            <a:lvl2pPr marL="509412" indent="0">
              <a:buNone/>
              <a:defRPr sz="1300"/>
            </a:lvl2pPr>
            <a:lvl3pPr marL="1018824" indent="0">
              <a:buNone/>
              <a:defRPr sz="1100"/>
            </a:lvl3pPr>
            <a:lvl4pPr marL="1528237" indent="0">
              <a:buNone/>
              <a:defRPr sz="1000"/>
            </a:lvl4pPr>
            <a:lvl5pPr marL="2037649" indent="0">
              <a:buNone/>
              <a:defRPr sz="1000"/>
            </a:lvl5pPr>
            <a:lvl6pPr marL="2547061" indent="0">
              <a:buNone/>
              <a:defRPr sz="1000"/>
            </a:lvl6pPr>
            <a:lvl7pPr marL="3056473" indent="0">
              <a:buNone/>
              <a:defRPr sz="1000"/>
            </a:lvl7pPr>
            <a:lvl8pPr marL="3565886" indent="0">
              <a:buNone/>
              <a:defRPr sz="1000"/>
            </a:lvl8pPr>
            <a:lvl9pPr marL="4075298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2B53AC-3735-4C43-929B-7D075EEDDC83}" type="datetime1">
              <a:rPr lang="en-US" smtClean="0"/>
              <a:t>1/19/2019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944DB-A329-4CF8-9016-73D2C6EDA253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1.jpe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image" Target="../media/image5.jpe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7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Relationship Id="rId14" Type="http://schemas.openxmlformats.org/officeDocument/2006/relationships/image" Target="../media/image8.jpe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5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4.xml"/><Relationship Id="rId12" Type="http://schemas.openxmlformats.org/officeDocument/2006/relationships/slideLayout" Target="../slideLayouts/slideLayout59.xml"/><Relationship Id="rId2" Type="http://schemas.openxmlformats.org/officeDocument/2006/relationships/slideLayout" Target="../slideLayouts/slideLayout49.xml"/><Relationship Id="rId1" Type="http://schemas.openxmlformats.org/officeDocument/2006/relationships/slideLayout" Target="../slideLayouts/slideLayout48.xml"/><Relationship Id="rId6" Type="http://schemas.openxmlformats.org/officeDocument/2006/relationships/slideLayout" Target="../slideLayouts/slideLayout53.xml"/><Relationship Id="rId11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2.xml"/><Relationship Id="rId10" Type="http://schemas.openxmlformats.org/officeDocument/2006/relationships/slideLayout" Target="../slideLayouts/slideLayout57.xml"/><Relationship Id="rId4" Type="http://schemas.openxmlformats.org/officeDocument/2006/relationships/slideLayout" Target="../slideLayouts/slideLayout51.xml"/><Relationship Id="rId9" Type="http://schemas.openxmlformats.org/officeDocument/2006/relationships/slideLayout" Target="../slideLayouts/slideLayout56.xml"/><Relationship Id="rId14" Type="http://schemas.openxmlformats.org/officeDocument/2006/relationships/image" Target="../media/image1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21" y="274701"/>
            <a:ext cx="10971372" cy="1143265"/>
          </a:xfrm>
          <a:prstGeom prst="rect">
            <a:avLst/>
          </a:prstGeom>
        </p:spPr>
        <p:txBody>
          <a:bodyPr vert="horz" lIns="101882" tIns="50941" rIns="101882" bIns="50941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21" y="1600572"/>
            <a:ext cx="10971372" cy="4527011"/>
          </a:xfrm>
          <a:prstGeom prst="rect">
            <a:avLst/>
          </a:prstGeom>
        </p:spPr>
        <p:txBody>
          <a:bodyPr vert="horz" lIns="101882" tIns="50941" rIns="101882" bIns="50941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521" y="6357824"/>
            <a:ext cx="2844430" cy="365209"/>
          </a:xfrm>
          <a:prstGeom prst="rect">
            <a:avLst/>
          </a:prstGeom>
        </p:spPr>
        <p:txBody>
          <a:bodyPr vert="horz" lIns="101882" tIns="50941" rIns="101882" bIns="50941" rtlCol="0" anchor="ctr"/>
          <a:lstStyle>
            <a:lvl1pPr algn="l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B48BF7-5F0A-4DAB-AD26-0A567169D647}" type="datetime1">
              <a:rPr lang="en-US" smtClean="0"/>
              <a:t>1/19/2019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059" y="6357824"/>
            <a:ext cx="3860297" cy="365209"/>
          </a:xfrm>
          <a:prstGeom prst="rect">
            <a:avLst/>
          </a:prstGeom>
        </p:spPr>
        <p:txBody>
          <a:bodyPr vert="horz" lIns="101882" tIns="50941" rIns="101882" bIns="50941" rtlCol="0" anchor="ctr"/>
          <a:lstStyle>
            <a:lvl1pPr algn="ct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6463" y="6357824"/>
            <a:ext cx="2844430" cy="365209"/>
          </a:xfrm>
          <a:prstGeom prst="rect">
            <a:avLst/>
          </a:prstGeom>
        </p:spPr>
        <p:txBody>
          <a:bodyPr vert="horz" lIns="101882" tIns="50941" rIns="101882" bIns="50941" rtlCol="0" anchor="ctr"/>
          <a:lstStyle>
            <a:lvl1pPr algn="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5944DB-A329-4CF8-9016-73D2C6EDA253}" type="slidenum">
              <a:rPr lang="en-US" smtClean="0"/>
              <a:pPr/>
              <a:t>‹N°›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 ftr="0" dt="0"/>
  <p:txStyles>
    <p:titleStyle>
      <a:lvl1pPr algn="ctr" defTabSz="1018824" rtl="0" eaLnBrk="1" latinLnBrk="0" hangingPunct="1">
        <a:spcBef>
          <a:spcPct val="0"/>
        </a:spcBef>
        <a:buNone/>
        <a:defRPr sz="4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82059" indent="-382059" algn="l" defTabSz="1018824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827795" indent="-318383" algn="l" defTabSz="1018824" rtl="0" eaLnBrk="1" latinLnBrk="0" hangingPunct="1">
        <a:spcBef>
          <a:spcPct val="20000"/>
        </a:spcBef>
        <a:buFont typeface="Arial" pitchFamily="34" charset="0"/>
        <a:buChar char="–"/>
        <a:defRPr sz="3100" kern="1200">
          <a:solidFill>
            <a:schemeClr val="tx1"/>
          </a:solidFill>
          <a:latin typeface="+mn-lt"/>
          <a:ea typeface="+mn-ea"/>
          <a:cs typeface="+mn-cs"/>
        </a:defRPr>
      </a:lvl2pPr>
      <a:lvl3pPr marL="1273531" indent="-254706" algn="l" defTabSz="1018824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1782943" indent="-254706" algn="l" defTabSz="1018824" rtl="0" eaLnBrk="1" latinLnBrk="0" hangingPunct="1">
        <a:spcBef>
          <a:spcPct val="20000"/>
        </a:spcBef>
        <a:buFont typeface="Arial" pitchFamily="34" charset="0"/>
        <a:buChar char="–"/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292355" indent="-254706" algn="l" defTabSz="1018824" rtl="0" eaLnBrk="1" latinLnBrk="0" hangingPunct="1">
        <a:spcBef>
          <a:spcPct val="20000"/>
        </a:spcBef>
        <a:buFont typeface="Arial" pitchFamily="34" charset="0"/>
        <a:buChar char="»"/>
        <a:defRPr sz="2200" kern="1200">
          <a:solidFill>
            <a:schemeClr val="tx1"/>
          </a:solidFill>
          <a:latin typeface="+mn-lt"/>
          <a:ea typeface="+mn-ea"/>
          <a:cs typeface="+mn-cs"/>
        </a:defRPr>
      </a:lvl5pPr>
      <a:lvl6pPr marL="2801767" indent="-254706" algn="l" defTabSz="1018824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311180" indent="-254706" algn="l" defTabSz="1018824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820592" indent="-254706" algn="l" defTabSz="1018824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330004" indent="-254706" algn="l" defTabSz="1018824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18824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9412" algn="l" defTabSz="1018824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18824" algn="l" defTabSz="1018824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28237" algn="l" defTabSz="1018824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37649" algn="l" defTabSz="1018824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47061" algn="l" defTabSz="1018824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56473" algn="l" defTabSz="1018824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565886" algn="l" defTabSz="1018824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075298" algn="l" defTabSz="1018824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21" y="274702"/>
            <a:ext cx="10971372" cy="11432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21" y="1600572"/>
            <a:ext cx="10971372" cy="45270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521" y="6357822"/>
            <a:ext cx="2844430" cy="3652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DEF81F-DDFA-4AD6-9685-C70FF1F9939D}" type="datetime1">
              <a:rPr lang="en-US" smtClean="0"/>
              <a:t>1/19/2019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058" y="6357822"/>
            <a:ext cx="3860297" cy="3652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6463" y="6357822"/>
            <a:ext cx="2844430" cy="3652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2CCC60-E8CD-4174-8B1A-7DF615B22EEF}" type="slidenum">
              <a:rPr lang="en-US" smtClean="0"/>
              <a:pPr/>
              <a:t>‹N°›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29B87AE-C244-4AAB-9D0C-EDCC25B53CC0}"/>
              </a:ext>
            </a:extLst>
          </p:cNvPr>
          <p:cNvSpPr txBox="1"/>
          <p:nvPr userDrawn="1"/>
        </p:nvSpPr>
        <p:spPr>
          <a:xfrm>
            <a:off x="-12198" y="6953273"/>
            <a:ext cx="11184711" cy="6665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66">
                <a:solidFill>
                  <a:schemeClr val="bg1">
                    <a:lumMod val="65000"/>
                  </a:schemeClr>
                </a:solidFill>
                <a:latin typeface="Dubai" panose="020B0503030403030204" pitchFamily="34" charset="-78"/>
              </a:rPr>
              <a:t>This presentation uses a free template provided by FPPT.com</a:t>
            </a:r>
          </a:p>
          <a:p>
            <a:r>
              <a:rPr lang="en-US" sz="1866">
                <a:solidFill>
                  <a:schemeClr val="bg1">
                    <a:lumMod val="65000"/>
                  </a:schemeClr>
                </a:solidFill>
                <a:latin typeface="Dubai" panose="020B0503030403030204" pitchFamily="34" charset="-78"/>
              </a:rPr>
              <a:t>www.free-power-point-templates.com</a:t>
            </a:r>
          </a:p>
        </p:txBody>
      </p:sp>
    </p:spTree>
    <p:extLst>
      <p:ext uri="{BB962C8B-B14F-4D97-AF65-F5344CB8AC3E}">
        <p14:creationId xmlns:p14="http://schemas.microsoft.com/office/powerpoint/2010/main" val="41203155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  <p:sldLayoutId id="2147483721" r:id="rId12"/>
  </p:sldLayoutIdLst>
  <p:hf hdr="0" ftr="0" dt="0"/>
  <p:txStyles>
    <p:titleStyle>
      <a:lvl1pPr algn="ctr" defTabSz="1219078" rtl="0" eaLnBrk="1" latinLnBrk="0" hangingPunct="1">
        <a:spcBef>
          <a:spcPct val="0"/>
        </a:spcBef>
        <a:buNone/>
        <a:defRPr sz="5866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54" indent="-457154" algn="l" defTabSz="1219078" rtl="0" eaLnBrk="1" latinLnBrk="0" hangingPunct="1">
        <a:spcBef>
          <a:spcPct val="20000"/>
        </a:spcBef>
        <a:buFont typeface="Arial" pitchFamily="34" charset="0"/>
        <a:buChar char="•"/>
        <a:defRPr sz="4266" kern="1200">
          <a:solidFill>
            <a:schemeClr val="tx1"/>
          </a:solidFill>
          <a:latin typeface="+mn-lt"/>
          <a:ea typeface="+mn-ea"/>
          <a:cs typeface="+mn-cs"/>
        </a:defRPr>
      </a:lvl1pPr>
      <a:lvl2pPr marL="990501" indent="-380962" algn="l" defTabSz="1219078" rtl="0" eaLnBrk="1" latinLnBrk="0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848" indent="-304770" algn="l" defTabSz="1219078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387" indent="-304770" algn="l" defTabSz="1219078" rtl="0" eaLnBrk="1" latinLnBrk="0" hangingPunct="1">
        <a:spcBef>
          <a:spcPct val="20000"/>
        </a:spcBef>
        <a:buFont typeface="Arial" pitchFamily="34" charset="0"/>
        <a:buChar char="–"/>
        <a:defRPr sz="2666" kern="1200">
          <a:solidFill>
            <a:schemeClr val="tx1"/>
          </a:solidFill>
          <a:latin typeface="+mn-lt"/>
          <a:ea typeface="+mn-ea"/>
          <a:cs typeface="+mn-cs"/>
        </a:defRPr>
      </a:lvl4pPr>
      <a:lvl5pPr marL="2742926" indent="-304770" algn="l" defTabSz="1219078" rtl="0" eaLnBrk="1" latinLnBrk="0" hangingPunct="1">
        <a:spcBef>
          <a:spcPct val="20000"/>
        </a:spcBef>
        <a:buFont typeface="Arial" pitchFamily="34" charset="0"/>
        <a:buChar char="»"/>
        <a:defRPr sz="2666" kern="1200">
          <a:solidFill>
            <a:schemeClr val="tx1"/>
          </a:solidFill>
          <a:latin typeface="+mn-lt"/>
          <a:ea typeface="+mn-ea"/>
          <a:cs typeface="+mn-cs"/>
        </a:defRPr>
      </a:lvl5pPr>
      <a:lvl6pPr marL="3352465" indent="-304770" algn="l" defTabSz="1219078" rtl="0" eaLnBrk="1" latinLnBrk="0" hangingPunct="1">
        <a:spcBef>
          <a:spcPct val="20000"/>
        </a:spcBef>
        <a:buFont typeface="Arial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6pPr>
      <a:lvl7pPr marL="3962004" indent="-304770" algn="l" defTabSz="1219078" rtl="0" eaLnBrk="1" latinLnBrk="0" hangingPunct="1">
        <a:spcBef>
          <a:spcPct val="20000"/>
        </a:spcBef>
        <a:buFont typeface="Arial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7pPr>
      <a:lvl8pPr marL="4571543" indent="-304770" algn="l" defTabSz="1219078" rtl="0" eaLnBrk="1" latinLnBrk="0" hangingPunct="1">
        <a:spcBef>
          <a:spcPct val="20000"/>
        </a:spcBef>
        <a:buFont typeface="Arial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8pPr>
      <a:lvl9pPr marL="5181082" indent="-304770" algn="l" defTabSz="1219078" rtl="0" eaLnBrk="1" latinLnBrk="0" hangingPunct="1">
        <a:spcBef>
          <a:spcPct val="20000"/>
        </a:spcBef>
        <a:buFont typeface="Arial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0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39" algn="l" defTabSz="12190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078" algn="l" defTabSz="12190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617" algn="l" defTabSz="12190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156" algn="l" defTabSz="12190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695" algn="l" defTabSz="12190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234" algn="l" defTabSz="12190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773" algn="l" defTabSz="12190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312" algn="l" defTabSz="12190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21" y="274702"/>
            <a:ext cx="10971372" cy="11432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21" y="1600572"/>
            <a:ext cx="10971372" cy="45270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521" y="6357822"/>
            <a:ext cx="2844430" cy="3652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884387-17D1-4C7B-8185-342BE196E692}" type="datetime1">
              <a:rPr lang="en-US" smtClean="0"/>
              <a:t>1/19/2019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058" y="6357822"/>
            <a:ext cx="3860297" cy="3652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6463" y="6357822"/>
            <a:ext cx="2844430" cy="3652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2CCC60-E8CD-4174-8B1A-7DF615B22EEF}" type="slidenum">
              <a:rPr lang="en-US" smtClean="0"/>
              <a:pPr/>
              <a:t>‹N°›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E6380A-2FCE-4AA2-A54A-2EE13E1459A8}"/>
              </a:ext>
            </a:extLst>
          </p:cNvPr>
          <p:cNvSpPr txBox="1"/>
          <p:nvPr userDrawn="1"/>
        </p:nvSpPr>
        <p:spPr>
          <a:xfrm>
            <a:off x="-12198" y="6953273"/>
            <a:ext cx="11184711" cy="6665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66">
                <a:solidFill>
                  <a:schemeClr val="bg1">
                    <a:lumMod val="65000"/>
                  </a:schemeClr>
                </a:solidFill>
              </a:rPr>
              <a:t>This presentation uses a free template provided by FPPT.com</a:t>
            </a:r>
          </a:p>
          <a:p>
            <a:r>
              <a:rPr lang="en-US" sz="1866">
                <a:solidFill>
                  <a:schemeClr val="bg1">
                    <a:lumMod val="65000"/>
                  </a:schemeClr>
                </a:solidFill>
              </a:rPr>
              <a:t>www.free-power-point-templates.com</a:t>
            </a:r>
          </a:p>
        </p:txBody>
      </p:sp>
    </p:spTree>
    <p:extLst>
      <p:ext uri="{BB962C8B-B14F-4D97-AF65-F5344CB8AC3E}">
        <p14:creationId xmlns:p14="http://schemas.microsoft.com/office/powerpoint/2010/main" val="37061804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  <p:sldLayoutId id="2147483724" r:id="rId2"/>
    <p:sldLayoutId id="2147483725" r:id="rId3"/>
    <p:sldLayoutId id="2147483726" r:id="rId4"/>
    <p:sldLayoutId id="2147483727" r:id="rId5"/>
    <p:sldLayoutId id="2147483728" r:id="rId6"/>
    <p:sldLayoutId id="2147483729" r:id="rId7"/>
    <p:sldLayoutId id="2147483730" r:id="rId8"/>
    <p:sldLayoutId id="2147483731" r:id="rId9"/>
    <p:sldLayoutId id="2147483732" r:id="rId10"/>
    <p:sldLayoutId id="2147483733" r:id="rId11"/>
    <p:sldLayoutId id="2147483734" r:id="rId12"/>
  </p:sldLayoutIdLst>
  <p:hf hdr="0" ftr="0" dt="0"/>
  <p:txStyles>
    <p:titleStyle>
      <a:lvl1pPr algn="ctr" defTabSz="1219078" rtl="0" eaLnBrk="1" latinLnBrk="0" hangingPunct="1">
        <a:spcBef>
          <a:spcPct val="0"/>
        </a:spcBef>
        <a:buNone/>
        <a:defRPr sz="5866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54" indent="-457154" algn="l" defTabSz="1219078" rtl="0" eaLnBrk="1" latinLnBrk="0" hangingPunct="1">
        <a:spcBef>
          <a:spcPct val="20000"/>
        </a:spcBef>
        <a:buFont typeface="Arial" pitchFamily="34" charset="0"/>
        <a:buChar char="•"/>
        <a:defRPr sz="4266" kern="1200">
          <a:solidFill>
            <a:schemeClr val="tx1"/>
          </a:solidFill>
          <a:latin typeface="+mn-lt"/>
          <a:ea typeface="+mn-ea"/>
          <a:cs typeface="+mn-cs"/>
        </a:defRPr>
      </a:lvl1pPr>
      <a:lvl2pPr marL="990501" indent="-380962" algn="l" defTabSz="1219078" rtl="0" eaLnBrk="1" latinLnBrk="0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848" indent="-304770" algn="l" defTabSz="1219078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387" indent="-304770" algn="l" defTabSz="1219078" rtl="0" eaLnBrk="1" latinLnBrk="0" hangingPunct="1">
        <a:spcBef>
          <a:spcPct val="20000"/>
        </a:spcBef>
        <a:buFont typeface="Arial" pitchFamily="34" charset="0"/>
        <a:buChar char="–"/>
        <a:defRPr sz="2666" kern="1200">
          <a:solidFill>
            <a:schemeClr val="tx1"/>
          </a:solidFill>
          <a:latin typeface="+mn-lt"/>
          <a:ea typeface="+mn-ea"/>
          <a:cs typeface="+mn-cs"/>
        </a:defRPr>
      </a:lvl4pPr>
      <a:lvl5pPr marL="2742926" indent="-304770" algn="l" defTabSz="1219078" rtl="0" eaLnBrk="1" latinLnBrk="0" hangingPunct="1">
        <a:spcBef>
          <a:spcPct val="20000"/>
        </a:spcBef>
        <a:buFont typeface="Arial" pitchFamily="34" charset="0"/>
        <a:buChar char="»"/>
        <a:defRPr sz="2666" kern="1200">
          <a:solidFill>
            <a:schemeClr val="tx1"/>
          </a:solidFill>
          <a:latin typeface="+mn-lt"/>
          <a:ea typeface="+mn-ea"/>
          <a:cs typeface="+mn-cs"/>
        </a:defRPr>
      </a:lvl5pPr>
      <a:lvl6pPr marL="3352465" indent="-304770" algn="l" defTabSz="1219078" rtl="0" eaLnBrk="1" latinLnBrk="0" hangingPunct="1">
        <a:spcBef>
          <a:spcPct val="20000"/>
        </a:spcBef>
        <a:buFont typeface="Arial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6pPr>
      <a:lvl7pPr marL="3962004" indent="-304770" algn="l" defTabSz="1219078" rtl="0" eaLnBrk="1" latinLnBrk="0" hangingPunct="1">
        <a:spcBef>
          <a:spcPct val="20000"/>
        </a:spcBef>
        <a:buFont typeface="Arial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7pPr>
      <a:lvl8pPr marL="4571543" indent="-304770" algn="l" defTabSz="1219078" rtl="0" eaLnBrk="1" latinLnBrk="0" hangingPunct="1">
        <a:spcBef>
          <a:spcPct val="20000"/>
        </a:spcBef>
        <a:buFont typeface="Arial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8pPr>
      <a:lvl9pPr marL="5181082" indent="-304770" algn="l" defTabSz="1219078" rtl="0" eaLnBrk="1" latinLnBrk="0" hangingPunct="1">
        <a:spcBef>
          <a:spcPct val="20000"/>
        </a:spcBef>
        <a:buFont typeface="Arial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0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39" algn="l" defTabSz="12190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078" algn="l" defTabSz="12190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617" algn="l" defTabSz="12190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156" algn="l" defTabSz="12190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695" algn="l" defTabSz="12190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234" algn="l" defTabSz="12190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773" algn="l" defTabSz="12190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312" algn="l" defTabSz="12190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21" y="274702"/>
            <a:ext cx="10971372" cy="11432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21" y="1600572"/>
            <a:ext cx="10971372" cy="45270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521" y="6357822"/>
            <a:ext cx="2844430" cy="3652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38F94B-82FF-4148-8626-60E9DBFB7722}" type="datetime1">
              <a:rPr lang="en-US" smtClean="0"/>
              <a:t>1/19/2019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058" y="6357822"/>
            <a:ext cx="3860297" cy="3652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6463" y="6357822"/>
            <a:ext cx="2844430" cy="3652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2CCC60-E8CD-4174-8B1A-7DF615B22EEF}" type="slidenum">
              <a:rPr lang="en-US" smtClean="0"/>
              <a:pPr/>
              <a:t>‹N°›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E867DF-3DCA-4725-94F0-F2B6BD747A82}"/>
              </a:ext>
            </a:extLst>
          </p:cNvPr>
          <p:cNvSpPr txBox="1"/>
          <p:nvPr userDrawn="1"/>
        </p:nvSpPr>
        <p:spPr>
          <a:xfrm>
            <a:off x="-12198" y="6953273"/>
            <a:ext cx="11184711" cy="6665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66" dirty="0">
                <a:solidFill>
                  <a:schemeClr val="bg1">
                    <a:lumMod val="65000"/>
                  </a:schemeClr>
                </a:solidFill>
              </a:rPr>
              <a:t>This presentation uses a free template provided by FPPT.com</a:t>
            </a:r>
          </a:p>
          <a:p>
            <a:r>
              <a:rPr lang="en-US" sz="1866" dirty="0">
                <a:solidFill>
                  <a:schemeClr val="bg1">
                    <a:lumMod val="65000"/>
                  </a:schemeClr>
                </a:solidFill>
              </a:rPr>
              <a:t>www.free-power-point-templates.com</a:t>
            </a:r>
          </a:p>
        </p:txBody>
      </p:sp>
    </p:spTree>
    <p:extLst>
      <p:ext uri="{BB962C8B-B14F-4D97-AF65-F5344CB8AC3E}">
        <p14:creationId xmlns:p14="http://schemas.microsoft.com/office/powerpoint/2010/main" val="21501341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  <p:sldLayoutId id="2147483747" r:id="rId12"/>
  </p:sldLayoutIdLst>
  <p:hf hdr="0" ftr="0" dt="0"/>
  <p:txStyles>
    <p:titleStyle>
      <a:lvl1pPr algn="ctr" defTabSz="1219078" rtl="0" eaLnBrk="1" latinLnBrk="0" hangingPunct="1">
        <a:spcBef>
          <a:spcPct val="0"/>
        </a:spcBef>
        <a:buNone/>
        <a:defRPr sz="5866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54" indent="-457154" algn="l" defTabSz="1219078" rtl="0" eaLnBrk="1" latinLnBrk="0" hangingPunct="1">
        <a:spcBef>
          <a:spcPct val="20000"/>
        </a:spcBef>
        <a:buFont typeface="Arial" pitchFamily="34" charset="0"/>
        <a:buChar char="•"/>
        <a:defRPr sz="4266" kern="1200">
          <a:solidFill>
            <a:schemeClr val="tx1"/>
          </a:solidFill>
          <a:latin typeface="+mn-lt"/>
          <a:ea typeface="+mn-ea"/>
          <a:cs typeface="+mn-cs"/>
        </a:defRPr>
      </a:lvl1pPr>
      <a:lvl2pPr marL="990501" indent="-380962" algn="l" defTabSz="1219078" rtl="0" eaLnBrk="1" latinLnBrk="0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848" indent="-304770" algn="l" defTabSz="1219078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387" indent="-304770" algn="l" defTabSz="1219078" rtl="0" eaLnBrk="1" latinLnBrk="0" hangingPunct="1">
        <a:spcBef>
          <a:spcPct val="20000"/>
        </a:spcBef>
        <a:buFont typeface="Arial" pitchFamily="34" charset="0"/>
        <a:buChar char="–"/>
        <a:defRPr sz="2666" kern="1200">
          <a:solidFill>
            <a:schemeClr val="tx1"/>
          </a:solidFill>
          <a:latin typeface="+mn-lt"/>
          <a:ea typeface="+mn-ea"/>
          <a:cs typeface="+mn-cs"/>
        </a:defRPr>
      </a:lvl4pPr>
      <a:lvl5pPr marL="2742926" indent="-304770" algn="l" defTabSz="1219078" rtl="0" eaLnBrk="1" latinLnBrk="0" hangingPunct="1">
        <a:spcBef>
          <a:spcPct val="20000"/>
        </a:spcBef>
        <a:buFont typeface="Arial" pitchFamily="34" charset="0"/>
        <a:buChar char="»"/>
        <a:defRPr sz="2666" kern="1200">
          <a:solidFill>
            <a:schemeClr val="tx1"/>
          </a:solidFill>
          <a:latin typeface="+mn-lt"/>
          <a:ea typeface="+mn-ea"/>
          <a:cs typeface="+mn-cs"/>
        </a:defRPr>
      </a:lvl5pPr>
      <a:lvl6pPr marL="3352465" indent="-304770" algn="l" defTabSz="1219078" rtl="0" eaLnBrk="1" latinLnBrk="0" hangingPunct="1">
        <a:spcBef>
          <a:spcPct val="20000"/>
        </a:spcBef>
        <a:buFont typeface="Arial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6pPr>
      <a:lvl7pPr marL="3962004" indent="-304770" algn="l" defTabSz="1219078" rtl="0" eaLnBrk="1" latinLnBrk="0" hangingPunct="1">
        <a:spcBef>
          <a:spcPct val="20000"/>
        </a:spcBef>
        <a:buFont typeface="Arial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7pPr>
      <a:lvl8pPr marL="4571543" indent="-304770" algn="l" defTabSz="1219078" rtl="0" eaLnBrk="1" latinLnBrk="0" hangingPunct="1">
        <a:spcBef>
          <a:spcPct val="20000"/>
        </a:spcBef>
        <a:buFont typeface="Arial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8pPr>
      <a:lvl9pPr marL="5181082" indent="-304770" algn="l" defTabSz="1219078" rtl="0" eaLnBrk="1" latinLnBrk="0" hangingPunct="1">
        <a:spcBef>
          <a:spcPct val="20000"/>
        </a:spcBef>
        <a:buFont typeface="Arial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0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39" algn="l" defTabSz="12190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078" algn="l" defTabSz="12190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617" algn="l" defTabSz="12190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156" algn="l" defTabSz="12190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695" algn="l" defTabSz="12190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234" algn="l" defTabSz="12190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773" algn="l" defTabSz="12190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312" algn="l" defTabSz="12190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21" y="274702"/>
            <a:ext cx="10971372" cy="11432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21" y="1600572"/>
            <a:ext cx="10971372" cy="45270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521" y="6357822"/>
            <a:ext cx="2844430" cy="3652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D12BD9-E5F7-43CC-81D7-97E2D946A721}" type="datetime1">
              <a:rPr lang="en-US" smtClean="0"/>
              <a:t>1/19/2019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058" y="6357822"/>
            <a:ext cx="3860297" cy="3652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6463" y="6357822"/>
            <a:ext cx="2844430" cy="3652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2CCC60-E8CD-4174-8B1A-7DF615B22EEF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5302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9" r:id="rId1"/>
    <p:sldLayoutId id="2147483750" r:id="rId2"/>
    <p:sldLayoutId id="2147483751" r:id="rId3"/>
    <p:sldLayoutId id="2147483752" r:id="rId4"/>
    <p:sldLayoutId id="2147483753" r:id="rId5"/>
    <p:sldLayoutId id="2147483754" r:id="rId6"/>
    <p:sldLayoutId id="2147483755" r:id="rId7"/>
    <p:sldLayoutId id="2147483756" r:id="rId8"/>
    <p:sldLayoutId id="2147483757" r:id="rId9"/>
    <p:sldLayoutId id="2147483758" r:id="rId10"/>
    <p:sldLayoutId id="2147483759" r:id="rId11"/>
    <p:sldLayoutId id="2147483760" r:id="rId12"/>
  </p:sldLayoutIdLst>
  <p:hf hdr="0" ftr="0" dt="0"/>
  <p:txStyles>
    <p:titleStyle>
      <a:lvl1pPr algn="ctr" defTabSz="1219078" rtl="0" eaLnBrk="1" latinLnBrk="0" hangingPunct="1">
        <a:spcBef>
          <a:spcPct val="0"/>
        </a:spcBef>
        <a:buNone/>
        <a:defRPr sz="5866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54" indent="-457154" algn="l" defTabSz="1219078" rtl="0" eaLnBrk="1" latinLnBrk="0" hangingPunct="1">
        <a:spcBef>
          <a:spcPct val="20000"/>
        </a:spcBef>
        <a:buFont typeface="Arial" pitchFamily="34" charset="0"/>
        <a:buChar char="•"/>
        <a:defRPr sz="4266" kern="1200">
          <a:solidFill>
            <a:schemeClr val="tx1"/>
          </a:solidFill>
          <a:latin typeface="+mn-lt"/>
          <a:ea typeface="+mn-ea"/>
          <a:cs typeface="+mn-cs"/>
        </a:defRPr>
      </a:lvl1pPr>
      <a:lvl2pPr marL="990501" indent="-380962" algn="l" defTabSz="1219078" rtl="0" eaLnBrk="1" latinLnBrk="0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848" indent="-304770" algn="l" defTabSz="1219078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387" indent="-304770" algn="l" defTabSz="1219078" rtl="0" eaLnBrk="1" latinLnBrk="0" hangingPunct="1">
        <a:spcBef>
          <a:spcPct val="20000"/>
        </a:spcBef>
        <a:buFont typeface="Arial" pitchFamily="34" charset="0"/>
        <a:buChar char="–"/>
        <a:defRPr sz="2666" kern="1200">
          <a:solidFill>
            <a:schemeClr val="tx1"/>
          </a:solidFill>
          <a:latin typeface="+mn-lt"/>
          <a:ea typeface="+mn-ea"/>
          <a:cs typeface="+mn-cs"/>
        </a:defRPr>
      </a:lvl4pPr>
      <a:lvl5pPr marL="2742926" indent="-304770" algn="l" defTabSz="1219078" rtl="0" eaLnBrk="1" latinLnBrk="0" hangingPunct="1">
        <a:spcBef>
          <a:spcPct val="20000"/>
        </a:spcBef>
        <a:buFont typeface="Arial" pitchFamily="34" charset="0"/>
        <a:buChar char="»"/>
        <a:defRPr sz="2666" kern="1200">
          <a:solidFill>
            <a:schemeClr val="tx1"/>
          </a:solidFill>
          <a:latin typeface="+mn-lt"/>
          <a:ea typeface="+mn-ea"/>
          <a:cs typeface="+mn-cs"/>
        </a:defRPr>
      </a:lvl5pPr>
      <a:lvl6pPr marL="3352465" indent="-304770" algn="l" defTabSz="1219078" rtl="0" eaLnBrk="1" latinLnBrk="0" hangingPunct="1">
        <a:spcBef>
          <a:spcPct val="20000"/>
        </a:spcBef>
        <a:buFont typeface="Arial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6pPr>
      <a:lvl7pPr marL="3962004" indent="-304770" algn="l" defTabSz="1219078" rtl="0" eaLnBrk="1" latinLnBrk="0" hangingPunct="1">
        <a:spcBef>
          <a:spcPct val="20000"/>
        </a:spcBef>
        <a:buFont typeface="Arial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7pPr>
      <a:lvl8pPr marL="4571543" indent="-304770" algn="l" defTabSz="1219078" rtl="0" eaLnBrk="1" latinLnBrk="0" hangingPunct="1">
        <a:spcBef>
          <a:spcPct val="20000"/>
        </a:spcBef>
        <a:buFont typeface="Arial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8pPr>
      <a:lvl9pPr marL="5181082" indent="-304770" algn="l" defTabSz="1219078" rtl="0" eaLnBrk="1" latinLnBrk="0" hangingPunct="1">
        <a:spcBef>
          <a:spcPct val="20000"/>
        </a:spcBef>
        <a:buFont typeface="Arial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0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39" algn="l" defTabSz="12190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078" algn="l" defTabSz="12190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617" algn="l" defTabSz="12190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156" algn="l" defTabSz="12190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695" algn="l" defTabSz="12190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234" algn="l" defTabSz="12190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773" algn="l" defTabSz="12190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312" algn="l" defTabSz="12190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7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1.PNG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0.xml"/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5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040757"/>
            <a:ext cx="12190413" cy="1845523"/>
          </a:xfrm>
        </p:spPr>
        <p:txBody>
          <a:bodyPr>
            <a:normAutofit fontScale="90000"/>
          </a:bodyPr>
          <a:lstStyle/>
          <a:p>
            <a:r>
              <a:rPr lang="fr-FR" dirty="0"/>
              <a:t>Modélisation et </a:t>
            </a:r>
            <a:r>
              <a:rPr lang="fr-FR" dirty="0" smtClean="0"/>
              <a:t>résolution</a:t>
            </a:r>
            <a:br>
              <a:rPr lang="fr-FR" dirty="0" smtClean="0"/>
            </a:br>
            <a:r>
              <a:rPr lang="fr-FR" dirty="0" smtClean="0"/>
              <a:t> d’un problème </a:t>
            </a:r>
            <a:r>
              <a:rPr lang="fr-FR" dirty="0"/>
              <a:t>de transport </a:t>
            </a:r>
            <a:r>
              <a:rPr lang="fr-FR" dirty="0" smtClean="0"/>
              <a:t>multimodale</a:t>
            </a:r>
            <a:br>
              <a:rPr lang="fr-FR" dirty="0" smtClean="0"/>
            </a:br>
            <a:r>
              <a:rPr lang="fr-FR" dirty="0" smtClean="0"/>
              <a:t>avec </a:t>
            </a:r>
            <a:r>
              <a:rPr lang="fr-FR" dirty="0"/>
              <a:t>et sans mutualisation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6044974"/>
            <a:ext cx="12190413" cy="814614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r>
              <a:rPr lang="fr-FR" sz="2500" b="1" spc="50" dirty="0">
                <a:ln w="0"/>
                <a:solidFill>
                  <a:srgbClr val="0070C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Réalisé par : </a:t>
            </a:r>
            <a:r>
              <a:rPr lang="fr-FR" sz="2500" b="1" spc="50" dirty="0" err="1">
                <a:ln w="0"/>
                <a:solidFill>
                  <a:srgbClr val="0070C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Noomene</a:t>
            </a:r>
            <a:r>
              <a:rPr lang="fr-FR" sz="2500" b="1" spc="50" dirty="0">
                <a:ln w="0"/>
                <a:solidFill>
                  <a:srgbClr val="0070C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</a:t>
            </a:r>
            <a:r>
              <a:rPr lang="fr-FR" sz="2500" b="1" spc="50" dirty="0" err="1" smtClean="0">
                <a:ln w="0"/>
                <a:solidFill>
                  <a:srgbClr val="0070C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Nesrine</a:t>
            </a:r>
            <a:r>
              <a:rPr lang="fr-FR" sz="2500" b="1" spc="50" dirty="0" smtClean="0">
                <a:ln w="0"/>
                <a:solidFill>
                  <a:srgbClr val="0070C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</a:t>
            </a:r>
          </a:p>
          <a:p>
            <a:r>
              <a:rPr lang="fr-FR" sz="2500" b="1" spc="50" dirty="0" smtClean="0">
                <a:ln w="0"/>
                <a:solidFill>
                  <a:srgbClr val="0070C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Encadré </a:t>
            </a:r>
            <a:r>
              <a:rPr lang="fr-FR" sz="2500" b="1" spc="50" dirty="0">
                <a:ln w="0"/>
                <a:solidFill>
                  <a:srgbClr val="0070C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par : Mr. Ben </a:t>
            </a:r>
            <a:r>
              <a:rPr lang="fr-FR" sz="2500" b="1" spc="50" dirty="0" err="1">
                <a:ln w="0"/>
                <a:solidFill>
                  <a:srgbClr val="0070C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Aissa</a:t>
            </a:r>
            <a:r>
              <a:rPr lang="fr-FR" sz="2500" b="1" spc="50" dirty="0">
                <a:ln w="0"/>
                <a:solidFill>
                  <a:srgbClr val="0070C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Mounir </a:t>
            </a:r>
          </a:p>
        </p:txBody>
      </p:sp>
      <p:pic>
        <p:nvPicPr>
          <p:cNvPr id="4" name="Image 8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22084"/>
            <a:ext cx="1981779" cy="100834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38622" y="616115"/>
            <a:ext cx="4520642" cy="24642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1251" y="5038312"/>
            <a:ext cx="1955022" cy="1773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913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8543" y="1249446"/>
            <a:ext cx="11161240" cy="45365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20" y="5933236"/>
            <a:ext cx="10526246" cy="692856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v"/>
            </a:pPr>
            <a:r>
              <a:rPr lang="fr-FR" sz="2400" b="1" u="sng" dirty="0" smtClean="0">
                <a:latin typeface="Times New Roman" pitchFamily="18" charset="0"/>
                <a:cs typeface="Times New Roman" pitchFamily="18" charset="0"/>
              </a:rPr>
              <a:t>Le réseau logistique avec mutualisation </a:t>
            </a:r>
            <a:endParaRPr lang="en-US" sz="2400" b="1" u="sng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693490"/>
            <a:ext cx="56208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Stratégie  collaborative pour la livraison des flux. 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5662042"/>
            <a:ext cx="43610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Localisation des hubs de mutualisation 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502918" y="2205658"/>
            <a:ext cx="16594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Cross-</a:t>
            </a:r>
            <a:r>
              <a:rPr lang="fr-FR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docking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790950" y="4437906"/>
            <a:ext cx="29986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Organisateur de transport 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447134" y="1125538"/>
            <a:ext cx="23532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Contrainte de temps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574926" y="2997746"/>
            <a:ext cx="13404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Multi-drop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944DB-A329-4CF8-9016-73D2C6EDA253}" type="slidenum">
              <a:rPr lang="en-US" sz="1600" b="1" smtClean="0">
                <a:solidFill>
                  <a:schemeClr val="tx1"/>
                </a:solidFill>
              </a:rPr>
              <a:pPr/>
              <a:t>10</a:t>
            </a:fld>
            <a:endParaRPr lang="en-US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7" grpId="0"/>
      <p:bldP spid="8" grpId="0"/>
      <p:bldP spid="9" grpId="0"/>
      <p:bldP spid="10" grpId="0"/>
      <p:bldP spid="1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Slide Title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2227184" y="1241"/>
            <a:ext cx="9963229" cy="68571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04" tIns="60952" rIns="121904" bIns="609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2190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350790" y="691511"/>
            <a:ext cx="9577064" cy="4682499"/>
          </a:xfrm>
        </p:spPr>
        <p:txBody>
          <a:bodyPr>
            <a:noAutofit/>
          </a:bodyPr>
          <a:lstStyle/>
          <a:p>
            <a:pPr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n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Indice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de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fournisseur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fr-FR" sz="2400" b="1" dirty="0">
                <a:latin typeface="Times New Roman" pitchFamily="18" charset="0"/>
                <a:cs typeface="Times New Roman" pitchFamily="18" charset="0"/>
              </a:rPr>
              <a:t>m </a:t>
            </a:r>
            <a:r>
              <a:rPr lang="fr-FR" sz="2400" dirty="0">
                <a:latin typeface="Times New Roman" pitchFamily="18" charset="0"/>
                <a:cs typeface="Times New Roman" pitchFamily="18" charset="0"/>
              </a:rPr>
              <a:t>: Indice des plateformes de mutualisation</a:t>
            </a:r>
            <a:r>
              <a:rPr lang="fr-FR" sz="2400" b="1" dirty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fr-FR" sz="2400" b="1" dirty="0">
                <a:latin typeface="Times New Roman" pitchFamily="18" charset="0"/>
                <a:cs typeface="Times New Roman" pitchFamily="18" charset="0"/>
              </a:rPr>
              <a:t>d : </a:t>
            </a:r>
            <a:r>
              <a:rPr lang="fr-FR" sz="2400" dirty="0">
                <a:latin typeface="Times New Roman" pitchFamily="18" charset="0"/>
                <a:cs typeface="Times New Roman" pitchFamily="18" charset="0"/>
              </a:rPr>
              <a:t>Indice des plateformes portuaires</a:t>
            </a:r>
            <a:r>
              <a:rPr lang="fr-FR" sz="2400" b="1" dirty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A :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Ensemble des arcs</a:t>
            </a:r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fr-FR" sz="2400" b="1" dirty="0">
                <a:latin typeface="Times New Roman" pitchFamily="18" charset="0"/>
                <a:cs typeface="Times New Roman" pitchFamily="18" charset="0"/>
              </a:rPr>
              <a:t>Au : </a:t>
            </a:r>
            <a:r>
              <a:rPr lang="fr-FR" sz="2400" dirty="0">
                <a:latin typeface="Times New Roman" pitchFamily="18" charset="0"/>
                <a:cs typeface="Times New Roman" pitchFamily="18" charset="0"/>
              </a:rPr>
              <a:t>Sous ensemble des arcs de flux en amont [n, m].</a:t>
            </a:r>
          </a:p>
          <a:p>
            <a:pPr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fr-FR" sz="2400" b="1" dirty="0">
                <a:latin typeface="Times New Roman" pitchFamily="18" charset="0"/>
                <a:cs typeface="Times New Roman" pitchFamily="18" charset="0"/>
              </a:rPr>
              <a:t>Ad : </a:t>
            </a:r>
            <a:r>
              <a:rPr lang="fr-FR" sz="2400" dirty="0">
                <a:latin typeface="Times New Roman" pitchFamily="18" charset="0"/>
                <a:cs typeface="Times New Roman" pitchFamily="18" charset="0"/>
              </a:rPr>
              <a:t>Sous ensemble des arcs de flux en aval [m, d]</a:t>
            </a:r>
          </a:p>
          <a:p>
            <a:pPr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a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: Un arc de A.</a:t>
            </a:r>
          </a:p>
          <a:p>
            <a:pPr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it-IT" sz="2400" b="1" dirty="0">
                <a:latin typeface="Times New Roman" pitchFamily="18" charset="0"/>
                <a:cs typeface="Times New Roman" pitchFamily="18" charset="0"/>
              </a:rPr>
              <a:t>Da </a:t>
            </a:r>
            <a:r>
              <a:rPr lang="it-IT" sz="2400" dirty="0">
                <a:latin typeface="Times New Roman" pitchFamily="18" charset="0"/>
                <a:cs typeface="Times New Roman" pitchFamily="18" charset="0"/>
              </a:rPr>
              <a:t>: Distance d’un arc a.</a:t>
            </a:r>
          </a:p>
          <a:p>
            <a:pPr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fr-FR" sz="2400" b="1" dirty="0">
                <a:latin typeface="Times New Roman" pitchFamily="18" charset="0"/>
                <a:cs typeface="Times New Roman" pitchFamily="18" charset="0"/>
              </a:rPr>
              <a:t>𝑹𝒏</a:t>
            </a:r>
            <a:r>
              <a:rPr lang="fr-FR" sz="2400" dirty="0">
                <a:latin typeface="Times New Roman" pitchFamily="18" charset="0"/>
                <a:cs typeface="Times New Roman" pitchFamily="18" charset="0"/>
              </a:rPr>
              <a:t>: Offre de la ville fournisseur n.</a:t>
            </a:r>
          </a:p>
          <a:p>
            <a:pPr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fr-FR" sz="2400" b="1" dirty="0">
                <a:latin typeface="Times New Roman" pitchFamily="18" charset="0"/>
                <a:cs typeface="Times New Roman" pitchFamily="18" charset="0"/>
              </a:rPr>
              <a:t>𝑪𝒑</a:t>
            </a:r>
            <a:r>
              <a:rPr lang="fr-FR" sz="2400" dirty="0">
                <a:latin typeface="Times New Roman" pitchFamily="18" charset="0"/>
                <a:cs typeface="Times New Roman" pitchFamily="18" charset="0"/>
              </a:rPr>
              <a:t>: Capacité de la plateforme portuaire d’expédition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itle 3"/>
          <p:cNvSpPr txBox="1">
            <a:spLocks/>
          </p:cNvSpPr>
          <p:nvPr/>
        </p:nvSpPr>
        <p:spPr>
          <a:xfrm>
            <a:off x="2222424" y="189434"/>
            <a:ext cx="8346787" cy="763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1219078" rtl="0" eaLnBrk="1" latinLnBrk="0" hangingPunct="1">
              <a:spcBef>
                <a:spcPct val="0"/>
              </a:spcBef>
              <a:buNone/>
              <a:defRPr sz="4800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fr-FR" b="1" dirty="0">
                <a:ln w="11430"/>
                <a:solidFill>
                  <a:prstClr val="black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Les paramètres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b="1" smtClean="0">
                <a:solidFill>
                  <a:schemeClr val="tx1"/>
                </a:solidFill>
              </a:rPr>
              <a:pPr/>
              <a:t>11</a:t>
            </a:fld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3012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Slide Title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2227184" y="1241"/>
            <a:ext cx="9963229" cy="68571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04" tIns="60952" rIns="121904" bIns="609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2190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350790" y="691511"/>
            <a:ext cx="9577064" cy="4682499"/>
          </a:xfrm>
        </p:spPr>
        <p:txBody>
          <a:bodyPr>
            <a:noAutofit/>
          </a:bodyPr>
          <a:lstStyle/>
          <a:p>
            <a:pPr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fr-FR" sz="2400" b="1" dirty="0">
                <a:latin typeface="Times New Roman" pitchFamily="18" charset="0"/>
                <a:cs typeface="Times New Roman" pitchFamily="18" charset="0"/>
              </a:rPr>
              <a:t>𝒕𝒏𝒎: </a:t>
            </a:r>
            <a:r>
              <a:rPr lang="fr-FR" sz="2400" dirty="0">
                <a:latin typeface="Times New Roman" pitchFamily="18" charset="0"/>
                <a:cs typeface="Times New Roman" pitchFamily="18" charset="0"/>
              </a:rPr>
              <a:t>Temps d’acheminement du camion du point n vers m.</a:t>
            </a:r>
          </a:p>
          <a:p>
            <a:pPr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fr-FR" sz="2400" b="1" dirty="0">
                <a:latin typeface="Times New Roman" pitchFamily="18" charset="0"/>
                <a:cs typeface="Times New Roman" pitchFamily="18" charset="0"/>
              </a:rPr>
              <a:t>𝒕𝒎𝒅 : </a:t>
            </a:r>
            <a:r>
              <a:rPr lang="fr-FR" sz="2400" dirty="0">
                <a:latin typeface="Times New Roman" pitchFamily="18" charset="0"/>
                <a:cs typeface="Times New Roman" pitchFamily="18" charset="0"/>
              </a:rPr>
              <a:t>Temps d’acheminement du camion du point m vers d.</a:t>
            </a:r>
            <a:endParaRPr lang="fr-FR" sz="2400" b="1" dirty="0">
              <a:latin typeface="Times New Roman" pitchFamily="18" charset="0"/>
              <a:cs typeface="Times New Roman" pitchFamily="18" charset="0"/>
            </a:endParaRPr>
          </a:p>
          <a:p>
            <a:pPr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fr-FR" sz="2400" b="1" dirty="0">
                <a:latin typeface="Times New Roman" pitchFamily="18" charset="0"/>
                <a:cs typeface="Times New Roman" pitchFamily="18" charset="0"/>
              </a:rPr>
              <a:t>𝐭𝐬: </a:t>
            </a:r>
            <a:r>
              <a:rPr lang="fr-FR" sz="2400" dirty="0">
                <a:latin typeface="Times New Roman" pitchFamily="18" charset="0"/>
                <a:cs typeface="Times New Roman" pitchFamily="18" charset="0"/>
              </a:rPr>
              <a:t>La durée moyenne de séjour</a:t>
            </a:r>
          </a:p>
          <a:p>
            <a:pPr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fr-FR" sz="2400" b="1" dirty="0">
                <a:latin typeface="Times New Roman" pitchFamily="18" charset="0"/>
                <a:cs typeface="Times New Roman" pitchFamily="18" charset="0"/>
              </a:rPr>
              <a:t>𝑻𝒄𝒅: </a:t>
            </a:r>
            <a:r>
              <a:rPr lang="fr-FR" sz="2400" dirty="0">
                <a:latin typeface="Times New Roman" pitchFamily="18" charset="0"/>
                <a:cs typeface="Times New Roman" pitchFamily="18" charset="0"/>
              </a:rPr>
              <a:t>Temps de chargement déchargement</a:t>
            </a:r>
            <a:r>
              <a:rPr lang="fr-FR" sz="2400" b="1" dirty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fr-FR" sz="2400" b="1" dirty="0">
                <a:latin typeface="Times New Roman" pitchFamily="18" charset="0"/>
                <a:cs typeface="Times New Roman" pitchFamily="18" charset="0"/>
              </a:rPr>
              <a:t>𝒇𝒎: </a:t>
            </a:r>
            <a:r>
              <a:rPr lang="fr-FR" sz="2400" dirty="0">
                <a:latin typeface="Times New Roman" pitchFamily="18" charset="0"/>
                <a:cs typeface="Times New Roman" pitchFamily="18" charset="0"/>
              </a:rPr>
              <a:t>Coût fixe d'exploitation de la plateforme de mutualisation de la ville m est ouvert ; il peut être considéré constant s’il est indépendant de la zone géographique</a:t>
            </a:r>
            <a:r>
              <a:rPr lang="fr-FR" sz="2400" b="1" dirty="0">
                <a:latin typeface="Times New Roman" pitchFamily="18" charset="0"/>
                <a:cs typeface="Times New Roman" pitchFamily="18" charset="0"/>
              </a:rPr>
              <a:t>..</a:t>
            </a:r>
          </a:p>
          <a:p>
            <a:pPr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fr-FR" sz="2400" b="1" dirty="0">
                <a:latin typeface="Times New Roman" pitchFamily="18" charset="0"/>
                <a:cs typeface="Times New Roman" pitchFamily="18" charset="0"/>
              </a:rPr>
              <a:t>𝒈𝒎</a:t>
            </a:r>
            <a:r>
              <a:rPr lang="fr-FR" sz="2400" dirty="0">
                <a:latin typeface="Times New Roman" pitchFamily="18" charset="0"/>
                <a:cs typeface="Times New Roman" pitchFamily="18" charset="0"/>
              </a:rPr>
              <a:t>: Coût variable d'exploitation ; il dépend de nombre de palette charge et décharge. C’est le coût de chargement déchargement (D/palette).</a:t>
            </a:r>
          </a:p>
          <a:p>
            <a:pPr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fr-FR" sz="2400" b="1" dirty="0">
                <a:latin typeface="Times New Roman" pitchFamily="18" charset="0"/>
                <a:cs typeface="Times New Roman" pitchFamily="18" charset="0"/>
              </a:rPr>
              <a:t>𝒅𝒏𝒎</a:t>
            </a:r>
            <a:r>
              <a:rPr lang="fr-FR" sz="2400" dirty="0">
                <a:latin typeface="Times New Roman" pitchFamily="18" charset="0"/>
                <a:cs typeface="Times New Roman" pitchFamily="18" charset="0"/>
              </a:rPr>
              <a:t>: Distance entre la ville n et les villes m</a:t>
            </a:r>
            <a:r>
              <a:rPr lang="fr-FR" sz="2400" dirty="0" smtClean="0">
                <a:latin typeface="Times New Roman" pitchFamily="18" charset="0"/>
                <a:cs typeface="Times New Roman" pitchFamily="18" charset="0"/>
              </a:rPr>
              <a:t>.</a:t>
            </a:r>
            <a:endParaRPr lang="fr-FR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itle 3"/>
          <p:cNvSpPr txBox="1">
            <a:spLocks/>
          </p:cNvSpPr>
          <p:nvPr/>
        </p:nvSpPr>
        <p:spPr>
          <a:xfrm>
            <a:off x="2222424" y="189434"/>
            <a:ext cx="8346787" cy="763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1219078" rtl="0" eaLnBrk="1" latinLnBrk="0" hangingPunct="1">
              <a:spcBef>
                <a:spcPct val="0"/>
              </a:spcBef>
              <a:buNone/>
              <a:defRPr sz="4800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fr-FR" b="1" dirty="0">
                <a:ln w="11430"/>
                <a:solidFill>
                  <a:prstClr val="black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Les paramètres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b="1" smtClean="0">
                <a:solidFill>
                  <a:schemeClr val="tx1"/>
                </a:solidFill>
              </a:rPr>
              <a:pPr/>
              <a:t>12</a:t>
            </a:fld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4194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Slide Title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2227184" y="1241"/>
            <a:ext cx="9963229" cy="68571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04" tIns="60952" rIns="121904" bIns="609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2190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350790" y="691511"/>
            <a:ext cx="9577064" cy="4682499"/>
          </a:xfrm>
        </p:spPr>
        <p:txBody>
          <a:bodyPr>
            <a:noAutofit/>
          </a:bodyPr>
          <a:lstStyle/>
          <a:p>
            <a:pPr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fr-FR" sz="2400" b="1" dirty="0" smtClean="0">
                <a:latin typeface="Times New Roman" pitchFamily="18" charset="0"/>
                <a:cs typeface="Times New Roman" pitchFamily="18" charset="0"/>
              </a:rPr>
              <a:t>𝒅𝒎𝒅</a:t>
            </a:r>
            <a:r>
              <a:rPr lang="fr-FR" sz="2400" dirty="0" smtClean="0">
                <a:latin typeface="Times New Roman" pitchFamily="18" charset="0"/>
                <a:cs typeface="Times New Roman" pitchFamily="18" charset="0"/>
              </a:rPr>
              <a:t> : Distance entre ville m et PPE</a:t>
            </a:r>
          </a:p>
          <a:p>
            <a:pPr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fr-FR" sz="2400" b="1" dirty="0" smtClean="0">
                <a:latin typeface="Times New Roman" pitchFamily="18" charset="0"/>
                <a:cs typeface="Times New Roman" pitchFamily="18" charset="0"/>
              </a:rPr>
              <a:t>𝑪𝒔</a:t>
            </a:r>
            <a:r>
              <a:rPr lang="fr-FR" sz="2400" dirty="0" smtClean="0">
                <a:latin typeface="Times New Roman" pitchFamily="18" charset="0"/>
                <a:cs typeface="Times New Roman" pitchFamily="18" charset="0"/>
              </a:rPr>
              <a:t> : Capacité du camion utilisé pour l’acheminement de m vers d</a:t>
            </a:r>
          </a:p>
          <a:p>
            <a:pPr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fr-FR" sz="2400" b="1" dirty="0" smtClean="0">
                <a:latin typeface="Times New Roman" pitchFamily="18" charset="0"/>
                <a:cs typeface="Times New Roman" pitchFamily="18" charset="0"/>
              </a:rPr>
              <a:t>𝒌𝒗</a:t>
            </a:r>
            <a:r>
              <a:rPr lang="fr-FR" sz="2400" dirty="0" smtClean="0">
                <a:latin typeface="Times New Roman" pitchFamily="18" charset="0"/>
                <a:cs typeface="Times New Roman" pitchFamily="18" charset="0"/>
              </a:rPr>
              <a:t> : Coût de transport à vide</a:t>
            </a:r>
          </a:p>
          <a:p>
            <a:pPr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Z :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large constant</a:t>
            </a:r>
          </a:p>
          <a:p>
            <a:pPr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fr-FR" sz="2400" b="1" dirty="0">
                <a:latin typeface="Times New Roman" pitchFamily="18" charset="0"/>
                <a:cs typeface="Times New Roman" pitchFamily="18" charset="0"/>
              </a:rPr>
              <a:t>𝒌𝒑</a:t>
            </a:r>
            <a:r>
              <a:rPr lang="fr-FR" sz="2400" dirty="0">
                <a:latin typeface="Times New Roman" pitchFamily="18" charset="0"/>
                <a:cs typeface="Times New Roman" pitchFamily="18" charset="0"/>
              </a:rPr>
              <a:t>∶ Coût de transport plein</a:t>
            </a:r>
          </a:p>
          <a:p>
            <a:pPr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fr-FR" sz="2400" b="1" dirty="0">
                <a:latin typeface="Times New Roman" pitchFamily="18" charset="0"/>
                <a:cs typeface="Times New Roman" pitchFamily="18" charset="0"/>
              </a:rPr>
              <a:t>𝑺𝒂</a:t>
            </a:r>
            <a:r>
              <a:rPr lang="fr-FR" sz="2400" dirty="0">
                <a:latin typeface="Times New Roman" pitchFamily="18" charset="0"/>
                <a:cs typeface="Times New Roman" pitchFamily="18" charset="0"/>
              </a:rPr>
              <a:t>: Nombre de segments sur l’arc a</a:t>
            </a:r>
          </a:p>
          <a:p>
            <a:pPr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fr-FR" sz="2400" b="1" dirty="0">
                <a:latin typeface="Times New Roman" pitchFamily="18" charset="0"/>
                <a:cs typeface="Times New Roman" pitchFamily="18" charset="0"/>
              </a:rPr>
              <a:t>𝒔</a:t>
            </a:r>
            <a:r>
              <a:rPr lang="fr-FR" sz="2400" dirty="0">
                <a:latin typeface="Times New Roman" pitchFamily="18" charset="0"/>
                <a:cs typeface="Times New Roman" pitchFamily="18" charset="0"/>
              </a:rPr>
              <a:t>: Segment linéaire par morceau. Segment s = nombre des camions</a:t>
            </a:r>
          </a:p>
          <a:p>
            <a:pPr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fr-FR" sz="2400" b="1" dirty="0">
                <a:latin typeface="Times New Roman" pitchFamily="18" charset="0"/>
                <a:cs typeface="Times New Roman" pitchFamily="18" charset="0"/>
              </a:rPr>
              <a:t>𝑳𝒊</a:t>
            </a:r>
            <a:r>
              <a:rPr lang="fr-FR" sz="2400" dirty="0">
                <a:latin typeface="Times New Roman" pitchFamily="18" charset="0"/>
                <a:cs typeface="Times New Roman" pitchFamily="18" charset="0"/>
              </a:rPr>
              <a:t>: Limite inférieure de flux sur le segment s</a:t>
            </a:r>
          </a:p>
          <a:p>
            <a:pPr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fr-FR" sz="2400" b="1" dirty="0">
                <a:latin typeface="Times New Roman" pitchFamily="18" charset="0"/>
                <a:cs typeface="Times New Roman" pitchFamily="18" charset="0"/>
              </a:rPr>
              <a:t>𝑳𝒔</a:t>
            </a:r>
            <a:r>
              <a:rPr lang="fr-FR" sz="2400" dirty="0">
                <a:latin typeface="Times New Roman" pitchFamily="18" charset="0"/>
                <a:cs typeface="Times New Roman" pitchFamily="18" charset="0"/>
              </a:rPr>
              <a:t>:Limite supérieure de flux sur le segment s</a:t>
            </a:r>
            <a:endParaRPr lang="en-US" sz="2400" b="1" u="sng" dirty="0">
              <a:latin typeface="Times New Roman" pitchFamily="18" charset="0"/>
              <a:cs typeface="Times New Roman" pitchFamily="18" charset="0"/>
            </a:endParaRPr>
          </a:p>
          <a:p>
            <a:pPr marL="0" indent="0" algn="just">
              <a:lnSpc>
                <a:spcPct val="150000"/>
              </a:lnSpc>
              <a:buNone/>
            </a:pP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itle 3"/>
          <p:cNvSpPr txBox="1">
            <a:spLocks/>
          </p:cNvSpPr>
          <p:nvPr/>
        </p:nvSpPr>
        <p:spPr>
          <a:xfrm>
            <a:off x="2222424" y="189434"/>
            <a:ext cx="8346787" cy="763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1219078" rtl="0" eaLnBrk="1" latinLnBrk="0" hangingPunct="1">
              <a:spcBef>
                <a:spcPct val="0"/>
              </a:spcBef>
              <a:buNone/>
              <a:defRPr sz="4800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fr-FR" b="1" dirty="0">
                <a:ln w="11430"/>
                <a:solidFill>
                  <a:prstClr val="black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Les paramètres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b="1" smtClean="0">
                <a:solidFill>
                  <a:schemeClr val="tx1"/>
                </a:solidFill>
              </a:rPr>
              <a:pPr/>
              <a:t>13</a:t>
            </a:fld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8022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227184" y="1241"/>
            <a:ext cx="9963229" cy="68571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04" tIns="60952" rIns="121904" bIns="609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2190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420266" y="1125538"/>
            <a:ext cx="9577064" cy="4682499"/>
          </a:xfrm>
        </p:spPr>
        <p:txBody>
          <a:bodyPr>
            <a:noAutofit/>
          </a:bodyPr>
          <a:lstStyle/>
          <a:p>
            <a:pPr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fr-FR" sz="2400" dirty="0">
                <a:latin typeface="Times New Roman" pitchFamily="18" charset="0"/>
                <a:cs typeface="Times New Roman" pitchFamily="18" charset="0"/>
              </a:rPr>
              <a:t>𝒙𝒂: Quantité du flux sur l’arc a [n, m] / [</a:t>
            </a:r>
            <a:r>
              <a:rPr lang="fr-FR" sz="2400" dirty="0" err="1">
                <a:latin typeface="Times New Roman" pitchFamily="18" charset="0"/>
                <a:cs typeface="Times New Roman" pitchFamily="18" charset="0"/>
              </a:rPr>
              <a:t>m,d</a:t>
            </a:r>
            <a:r>
              <a:rPr lang="fr-FR" sz="2400" dirty="0">
                <a:latin typeface="Times New Roman" pitchFamily="18" charset="0"/>
                <a:cs typeface="Times New Roman" pitchFamily="18" charset="0"/>
              </a:rPr>
              <a:t>] ∈ a</a:t>
            </a:r>
          </a:p>
          <a:p>
            <a:pPr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𝑷𝒏𝒎: 𝑣𝑎𝑟𝑖𝑎𝑏𝑙𝑒 𝑏𝑖𝑛𝑎𝑖𝑟𝑒 {0,1}∶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si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la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ville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n livre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vers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la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ville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m</a:t>
            </a:r>
          </a:p>
          <a:p>
            <a:pPr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𝑸𝒎𝒅: 𝑣𝑎𝑟𝑖𝑎𝑏𝑙𝑒 𝑏𝑖𝑛𝑎𝑖𝑟𝑒 {0,1} :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si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la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ville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m livre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vers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une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plateforme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portuaire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d’expédition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pPr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𝑲𝒎: 𝑣𝑎𝑟𝑖𝑎𝑏𝑙𝑒 𝑏𝑖𝑛𝑎𝑖𝑟𝑒 {0,1} : Si la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plateforme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de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mutualisation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de la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ville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m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est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ouverte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𝒀𝒂𝒔: 𝑣𝑎𝑟𝑖𝑎𝑏𝑙𝑒 𝑏𝑖𝑛𝑎𝑖𝑟𝑒 : {0,1} :Si le camion s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est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choisi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sur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l’arc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a</a:t>
            </a:r>
          </a:p>
          <a:p>
            <a:pPr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fr-FR" sz="2400" dirty="0">
                <a:latin typeface="Times New Roman" pitchFamily="18" charset="0"/>
                <a:cs typeface="Times New Roman" pitchFamily="18" charset="0"/>
              </a:rPr>
              <a:t>𝒁𝒂𝒔: Quantité du flux sur le segment s ∈ l’arc </a:t>
            </a:r>
            <a:r>
              <a:rPr lang="fr-FR" sz="2400" dirty="0" smtClean="0">
                <a:latin typeface="Times New Roman" pitchFamily="18" charset="0"/>
                <a:cs typeface="Times New Roman" pitchFamily="18" charset="0"/>
              </a:rPr>
              <a:t>a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itle 3"/>
          <p:cNvSpPr txBox="1">
            <a:spLocks/>
          </p:cNvSpPr>
          <p:nvPr/>
        </p:nvSpPr>
        <p:spPr>
          <a:xfrm>
            <a:off x="2222424" y="189434"/>
            <a:ext cx="8346787" cy="763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1219078" rtl="0" eaLnBrk="1" latinLnBrk="0" hangingPunct="1">
              <a:spcBef>
                <a:spcPct val="0"/>
              </a:spcBef>
              <a:buNone/>
              <a:defRPr sz="4800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fr-FR" b="1" dirty="0">
                <a:ln w="11430"/>
                <a:solidFill>
                  <a:prstClr val="black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Variables de décision</a:t>
            </a:r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b="1" smtClean="0">
                <a:solidFill>
                  <a:schemeClr val="tx1"/>
                </a:solidFill>
              </a:rPr>
              <a:pPr/>
              <a:t>14</a:t>
            </a:fld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9585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2227184" y="1241"/>
                <a:ext cx="9963229" cy="685710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04" tIns="60952" rIns="121904" bIns="6095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 defTabSz="1219078"/>
                <a:endParaRPr lang="fr-FR" i="1" dirty="0" smtClean="0">
                  <a:solidFill>
                    <a:schemeClr val="tx1"/>
                  </a:solidFill>
                </a:endParaRPr>
              </a:p>
              <a:p>
                <a:pPr lvl="0" algn="ctr" defTabSz="1219078"/>
                <a:endParaRPr lang="fr-FR" i="1" dirty="0">
                  <a:solidFill>
                    <a:schemeClr val="tx1"/>
                  </a:solidFill>
                </a:endParaRPr>
              </a:p>
              <a:p>
                <a:pPr lvl="0" algn="ctr" defTabSz="1219078"/>
                <a:endParaRPr lang="fr-FR" i="1" dirty="0" smtClean="0">
                  <a:solidFill>
                    <a:schemeClr val="tx1"/>
                  </a:solidFill>
                </a:endParaRPr>
              </a:p>
              <a:p>
                <a:pPr lvl="0" algn="ctr" defTabSz="1219078"/>
                <a:endParaRPr lang="fr-FR" sz="3200" i="1" dirty="0" smtClean="0">
                  <a:solidFill>
                    <a:schemeClr val="tx1"/>
                  </a:solidFill>
                </a:endParaRPr>
              </a:p>
              <a:p>
                <a:pPr lvl="0" algn="ctr" defTabSz="1219078"/>
                <a:endParaRPr lang="fr-FR" sz="3200" i="1" dirty="0" smtClean="0">
                  <a:solidFill>
                    <a:schemeClr val="tx1"/>
                  </a:solidFill>
                </a:endParaRPr>
              </a:p>
              <a:p>
                <a:pPr lvl="0" algn="ctr" defTabSz="1219078"/>
                <a:endParaRPr lang="fr-FR" sz="3200" i="1" dirty="0" smtClean="0">
                  <a:solidFill>
                    <a:schemeClr val="tx1"/>
                  </a:solidFill>
                </a:endParaRPr>
              </a:p>
              <a:p>
                <a:pPr lvl="0" algn="ctr" defTabSz="1219078"/>
                <a:endParaRPr lang="fr-FR" sz="3200" i="1" dirty="0" smtClean="0">
                  <a:solidFill>
                    <a:schemeClr val="tx1"/>
                  </a:solidFill>
                </a:endParaRPr>
              </a:p>
              <a:p>
                <a:pPr lvl="0" algn="ctr" defTabSz="1219078"/>
                <a:endParaRPr lang="fr-FR" sz="3200" i="1" dirty="0" smtClean="0">
                  <a:solidFill>
                    <a:schemeClr val="tx1"/>
                  </a:solidFill>
                </a:endParaRPr>
              </a:p>
              <a:p>
                <a:pPr lvl="0" algn="ctr" defTabSz="1219078"/>
                <a:endParaRPr lang="fr-FR" sz="3200" i="1" dirty="0" smtClean="0">
                  <a:solidFill>
                    <a:schemeClr val="tx1"/>
                  </a:solidFill>
                </a:endParaRPr>
              </a:p>
              <a:p>
                <a:pPr lvl="0" algn="ctr" defTabSz="1219078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fr-FR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  <m:sup/>
                        <m:e>
                          <m:r>
                            <a:rPr lang="en-US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f>
                            <m:fPr>
                              <m:ctrlPr>
                                <a:rPr lang="fr-FR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fr-FR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  <m:r>
                                <a:rPr lang="en-US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fr-FR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fr-FR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  <m:sSubSup>
                        <m:sSubSupPr>
                          <m:ctrlPr>
                            <a:rPr lang="fr-FR" sz="3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𝒁</m:t>
                          </m:r>
                        </m:e>
                        <m:sub>
                          <m:r>
                            <a:rPr lang="en-US" sz="3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  <m:sup>
                          <m:r>
                            <a:rPr lang="en-US" sz="3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</m:sup>
                      </m:sSubSup>
                      <m:r>
                        <a:rPr lang="en-US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fr-F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r>
                        <a:rPr lang="en-US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fr-F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p>
                      </m:sSubSup>
                      <m:r>
                        <a:rPr lang="en-US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kumimoji="0" lang="fr-FR" sz="36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7184" y="1241"/>
                <a:ext cx="9963229" cy="685710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3"/>
          <p:cNvSpPr txBox="1">
            <a:spLocks/>
          </p:cNvSpPr>
          <p:nvPr/>
        </p:nvSpPr>
        <p:spPr>
          <a:xfrm>
            <a:off x="2222424" y="189434"/>
            <a:ext cx="8346787" cy="763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1219078" rtl="0" eaLnBrk="1" latinLnBrk="0" hangingPunct="1">
              <a:spcBef>
                <a:spcPct val="0"/>
              </a:spcBef>
              <a:buNone/>
              <a:defRPr sz="4800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fr-FR" b="1" dirty="0" smtClean="0">
                <a:ln w="11430"/>
                <a:solidFill>
                  <a:prstClr val="black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Fonction objective</a:t>
            </a:r>
            <a:endParaRPr lang="fr-FR" b="1" dirty="0">
              <a:ln w="11430"/>
              <a:solidFill>
                <a:prstClr val="black"/>
              </a:soli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2234916" y="1121479"/>
                <a:ext cx="9692938" cy="24989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fr-FR" sz="32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fr-FR" sz="320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r>
                            <a:rPr lang="fr-FR" sz="32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func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fr-FR" sz="3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fr-FR" sz="3200" i="1">
                              <a:latin typeface="Cambria Math" panose="02040503050406030204" pitchFamily="18" charset="0"/>
                            </a:rPr>
                            <m:t>𝑛𝑚</m:t>
                          </m:r>
                          <m:r>
                            <a:rPr lang="fr-FR" sz="3200" i="0">
                              <a:latin typeface="Cambria Math" panose="02040503050406030204" pitchFamily="18" charset="0"/>
                            </a:rPr>
                            <m:t> ∈</m:t>
                          </m:r>
                          <m:r>
                            <a:rPr lang="fr-FR" sz="3200" i="1">
                              <a:latin typeface="Cambria Math" panose="02040503050406030204" pitchFamily="18" charset="0"/>
                            </a:rPr>
                            <m:t>𝐴𝑢</m:t>
                          </m:r>
                        </m:sub>
                        <m:sup/>
                        <m:e>
                          <m:d>
                            <m:dPr>
                              <m:begChr m:val="["/>
                              <m:endChr m:val=""/>
                              <m:ctrlPr>
                                <a:rPr lang="fr-FR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3200" i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fr-FR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32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fr-FR" sz="3200" i="1">
                                      <a:latin typeface="Cambria Math" panose="02040503050406030204" pitchFamily="18" charset="0"/>
                                    </a:rPr>
                                    <m:t>𝑛𝑚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fr-FR" sz="3200" i="1">
                          <a:latin typeface="Cambria Math" panose="02040503050406030204" pitchFamily="18" charset="0"/>
                        </a:rPr>
                        <m:t>𝐶𝑇</m:t>
                      </m:r>
                      <m:r>
                        <a:rPr lang="fr-FR" sz="3200" i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3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sz="3200" i="1">
                              <a:latin typeface="Cambria Math" panose="02040503050406030204" pitchFamily="18" charset="0"/>
                            </a:rPr>
                            <m:t>𝑛𝑚</m:t>
                          </m:r>
                        </m:sub>
                      </m:sSub>
                      <m:r>
                        <a:rPr lang="fr-FR" sz="3200" i="0">
                          <a:latin typeface="Cambria Math" panose="02040503050406030204" pitchFamily="18" charset="0"/>
                        </a:rPr>
                        <m:t>)]+</m:t>
                      </m:r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fr-FR" sz="3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fr-FR" sz="3200" i="1">
                              <a:latin typeface="Cambria Math" panose="02040503050406030204" pitchFamily="18" charset="0"/>
                            </a:rPr>
                            <m:t>𝑚𝑑</m:t>
                          </m:r>
                          <m:r>
                            <a:rPr lang="fr-FR" sz="3200" i="0">
                              <a:latin typeface="Cambria Math" panose="02040503050406030204" pitchFamily="18" charset="0"/>
                            </a:rPr>
                            <m:t> ∈</m:t>
                          </m:r>
                          <m:r>
                            <a:rPr lang="fr-FR" sz="3200" i="1">
                              <a:latin typeface="Cambria Math" panose="02040503050406030204" pitchFamily="18" charset="0"/>
                            </a:rPr>
                            <m:t>𝐴𝑑</m:t>
                          </m:r>
                        </m:sub>
                        <m:sup/>
                        <m:e>
                          <m:d>
                            <m:dPr>
                              <m:begChr m:val="["/>
                              <m:endChr m:val=""/>
                              <m:ctrlPr>
                                <a:rPr lang="fr-FR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fr-FR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32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fr-FR" sz="3200" i="1">
                                      <a:latin typeface="Cambria Math" panose="02040503050406030204" pitchFamily="18" charset="0"/>
                                    </a:rPr>
                                    <m:t>𝑚𝑑</m:t>
                                  </m:r>
                                </m:sub>
                              </m:sSub>
                              <m:r>
                                <a:rPr lang="fr-FR" sz="3200" i="1">
                                  <a:latin typeface="Cambria Math" panose="02040503050406030204" pitchFamily="18" charset="0"/>
                                </a:rPr>
                                <m:t>𝐶𝑇</m:t>
                              </m:r>
                            </m:e>
                          </m:d>
                        </m:e>
                      </m:nary>
                      <m:r>
                        <a:rPr lang="fr-FR" sz="3200" i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3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sz="3200" i="1">
                              <a:latin typeface="Cambria Math" panose="02040503050406030204" pitchFamily="18" charset="0"/>
                            </a:rPr>
                            <m:t>𝑚𝑑</m:t>
                          </m:r>
                        </m:sub>
                      </m:sSub>
                      <m:r>
                        <a:rPr lang="fr-FR" sz="3200" i="0">
                          <a:latin typeface="Cambria Math" panose="02040503050406030204" pitchFamily="18" charset="0"/>
                        </a:rPr>
                        <m:t>)]+ </m:t>
                      </m:r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fr-FR" sz="3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fr-FR" sz="3200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fr-FR" sz="3200" i="0">
                              <a:latin typeface="Cambria Math" panose="02040503050406030204" pitchFamily="18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fr-FR" sz="3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32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p>
                              <m:r>
                                <a:rPr lang="fr-FR" sz="3200" i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  <m:sup/>
                        <m:e>
                          <m:sSub>
                            <m:sSubPr>
                              <m:ctrlPr>
                                <a:rPr lang="fr-FR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32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fr-FR" sz="32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sSub>
                            <m:sSubPr>
                              <m:ctrlPr>
                                <a:rPr lang="fr-FR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32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fr-FR" sz="32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fr-FR" sz="3200" i="0">
                              <a:latin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limLoc m:val="undOvr"/>
                              <m:supHide m:val="on"/>
                              <m:ctrlPr>
                                <a:rPr lang="fr-FR" sz="32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fr-FR" sz="32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fr-FR" sz="3200" i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fr-FR" sz="32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fr-FR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32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fr-FR" sz="3200" i="1">
                                      <a:latin typeface="Cambria Math" panose="02040503050406030204" pitchFamily="18" charset="0"/>
                                    </a:rPr>
                                    <m:t>𝑛𝑚</m:t>
                                  </m:r>
                                </m:sub>
                              </m:sSub>
                            </m:e>
                          </m:nary>
                        </m:e>
                      </m:nary>
                      <m:sSub>
                        <m:sSubPr>
                          <m:ctrlPr>
                            <a:rPr lang="fr-FR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3200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fr-FR" sz="320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fr-FR" sz="2800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4916" y="1121479"/>
                <a:ext cx="9692938" cy="2498954"/>
              </a:xfrm>
              <a:prstGeom prst="rect">
                <a:avLst/>
              </a:prstGeom>
              <a:blipFill>
                <a:blip r:embed="rId4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ZoneTexte 7"/>
          <p:cNvSpPr txBox="1"/>
          <p:nvPr/>
        </p:nvSpPr>
        <p:spPr>
          <a:xfrm>
            <a:off x="2716140" y="3813769"/>
            <a:ext cx="38111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rgbClr val="C00000"/>
                </a:solidFill>
              </a:rPr>
              <a:t>Avec CT (</a:t>
            </a:r>
            <a:r>
              <a:rPr lang="fr-FR" sz="2400" b="1" dirty="0" err="1" smtClean="0">
                <a:solidFill>
                  <a:srgbClr val="C00000"/>
                </a:solidFill>
              </a:rPr>
              <a:t>xa</a:t>
            </a:r>
            <a:r>
              <a:rPr lang="fr-FR" sz="2400" b="1" dirty="0">
                <a:solidFill>
                  <a:srgbClr val="C00000"/>
                </a:solidFill>
              </a:rPr>
              <a:t>)= </a:t>
            </a:r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b="1" smtClean="0">
                <a:solidFill>
                  <a:schemeClr val="tx1"/>
                </a:solidFill>
              </a:rPr>
              <a:pPr/>
              <a:t>15</a:t>
            </a:fld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8452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800" decel="1000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800" decel="100000" fill="hold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800" decel="100000" fill="hold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800" decel="100000" fill="hold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2227184" y="1241"/>
                <a:ext cx="9963229" cy="685710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04" tIns="60952" rIns="121904" bIns="6095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defTabSz="1219078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fr-FR" sz="2400" b="1" i="1" smtClean="0">
                              <a:solidFill>
                                <a:srgbClr val="C00000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1" i="1">
                              <a:solidFill>
                                <a:srgbClr val="C00000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𝐦</m:t>
                          </m:r>
                          <m:r>
                            <a:rPr lang="en-US" sz="2400" b="1">
                              <a:solidFill>
                                <a:srgbClr val="C00000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fr-FR" sz="2400" b="1" i="1">
                                  <a:solidFill>
                                    <a:srgbClr val="C00000"/>
                                  </a:solidFill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>
                                  <a:solidFill>
                                    <a:srgbClr val="C00000"/>
                                  </a:solidFill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𝑵</m:t>
                              </m:r>
                            </m:e>
                            <m:sup>
                              <m:r>
                                <a:rPr lang="en-US" sz="2400" b="1" i="1">
                                  <a:solidFill>
                                    <a:srgbClr val="C00000"/>
                                  </a:solidFill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  <m:sup/>
                        <m:e>
                          <m:sSub>
                            <m:sSubPr>
                              <m:ctrlPr>
                                <a:rPr lang="fr-FR" sz="2400" b="1" i="1">
                                  <a:solidFill>
                                    <a:srgbClr val="C00000"/>
                                  </a:solidFill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solidFill>
                                    <a:srgbClr val="C00000"/>
                                  </a:solidFill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b="1" i="1">
                                  <a:solidFill>
                                    <a:srgbClr val="C00000"/>
                                  </a:solidFill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𝒏𝒎</m:t>
                              </m:r>
                            </m:sub>
                          </m:sSub>
                        </m:e>
                      </m:nary>
                      <m:r>
                        <a:rPr lang="en-US" sz="2400" b="1">
                          <a:solidFill>
                            <a:srgbClr val="C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fr-FR" sz="2400" b="1" i="1">
                              <a:solidFill>
                                <a:srgbClr val="C00000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C00000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rgbClr val="C00000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r>
                        <a:rPr lang="en-US" sz="2400" b="1">
                          <a:solidFill>
                            <a:srgbClr val="C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 ∀ </m:t>
                      </m:r>
                      <m:r>
                        <a:rPr lang="en-US" sz="2400" b="1" i="1">
                          <a:solidFill>
                            <a:srgbClr val="C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𝐧</m:t>
                      </m:r>
                      <m:r>
                        <a:rPr lang="en-US" sz="2400" b="1">
                          <a:solidFill>
                            <a:srgbClr val="C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sz="2400" b="1" i="1">
                          <a:solidFill>
                            <a:srgbClr val="C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𝐍</m:t>
                      </m:r>
                      <m:r>
                        <a:rPr lang="en-US" sz="2400" b="1">
                          <a:solidFill>
                            <a:srgbClr val="C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     </m:t>
                      </m:r>
                      <m:d>
                        <m:dPr>
                          <m:ctrlPr>
                            <a:rPr lang="en-US" sz="2400" b="1" i="1">
                              <a:solidFill>
                                <a:srgbClr val="C00000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rgbClr val="C00000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</m:oMath>
                  </m:oMathPara>
                </a14:m>
                <a:endParaRPr lang="fr-FR" sz="2400" b="1" i="1" dirty="0" smtClean="0">
                  <a:solidFill>
                    <a:srgbClr val="C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 lvl="0" defTabSz="1219078"/>
                <a:endParaRPr lang="fr-FR" sz="2400" b="1" i="1" dirty="0" smtClean="0">
                  <a:solidFill>
                    <a:srgbClr val="C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 lvl="0" defTabSz="1219078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fr-FR" sz="2400" b="1" i="1" smtClean="0">
                              <a:solidFill>
                                <a:srgbClr val="C00000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1" i="1">
                              <a:solidFill>
                                <a:srgbClr val="C00000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𝐦</m:t>
                          </m:r>
                          <m:r>
                            <a:rPr lang="en-US" sz="2400" b="1">
                              <a:solidFill>
                                <a:srgbClr val="C00000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2400" b="1" i="1">
                              <a:solidFill>
                                <a:srgbClr val="C00000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𝑵</m:t>
                          </m:r>
                          <m:r>
                            <a:rPr lang="en-US" sz="2400" b="1" i="1">
                              <a:solidFill>
                                <a:srgbClr val="C00000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′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fr-FR" sz="2400" b="1" i="1">
                                  <a:solidFill>
                                    <a:srgbClr val="C00000"/>
                                  </a:solidFill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solidFill>
                                    <a:srgbClr val="C00000"/>
                                  </a:solidFill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b="1" i="1">
                                  <a:solidFill>
                                    <a:srgbClr val="C00000"/>
                                  </a:solidFill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𝒎𝒅</m:t>
                              </m:r>
                            </m:sub>
                          </m:sSub>
                        </m:e>
                      </m:nary>
                      <m:r>
                        <a:rPr lang="en-US" sz="2400" b="1">
                          <a:solidFill>
                            <a:srgbClr val="C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fr-FR" sz="2400" b="1" i="1">
                              <a:solidFill>
                                <a:srgbClr val="C00000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C00000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rgbClr val="C00000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𝒑</m:t>
                          </m:r>
                        </m:sub>
                      </m:sSub>
                      <m:r>
                        <a:rPr lang="en-US" sz="2400" b="1">
                          <a:solidFill>
                            <a:srgbClr val="C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 ∀ </m:t>
                      </m:r>
                      <m:r>
                        <a:rPr lang="en-US" sz="2400" b="1" i="1">
                          <a:solidFill>
                            <a:srgbClr val="C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𝐝</m:t>
                      </m:r>
                      <m:r>
                        <a:rPr lang="en-US" sz="2400" b="1">
                          <a:solidFill>
                            <a:srgbClr val="C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sz="2400" b="1" i="1">
                          <a:solidFill>
                            <a:srgbClr val="C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𝐃</m:t>
                      </m:r>
                      <m:r>
                        <a:rPr lang="en-US" sz="2400" b="1">
                          <a:solidFill>
                            <a:srgbClr val="C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   (</m:t>
                      </m:r>
                      <m:r>
                        <a:rPr lang="en-US" sz="2400" b="1" i="1">
                          <a:solidFill>
                            <a:srgbClr val="C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2400" b="1">
                          <a:solidFill>
                            <a:srgbClr val="C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2400" b="1" i="1" dirty="0" smtClean="0">
                  <a:solidFill>
                    <a:srgbClr val="C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 lvl="0" defTabSz="1219078"/>
                <a:endParaRPr lang="fr-FR" sz="2400" b="1" i="1" dirty="0">
                  <a:solidFill>
                    <a:srgbClr val="C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 lvl="0" defTabSz="1219078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fr-FR" sz="2400" b="1" i="1" smtClean="0">
                              <a:solidFill>
                                <a:srgbClr val="C00000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1" i="1">
                              <a:solidFill>
                                <a:srgbClr val="C00000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𝐧</m:t>
                          </m:r>
                          <m:r>
                            <a:rPr lang="en-US" sz="2400" b="1">
                              <a:solidFill>
                                <a:srgbClr val="C00000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2400" b="1" i="1">
                              <a:solidFill>
                                <a:srgbClr val="C00000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𝑵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fr-FR" sz="2400" b="1" i="1">
                                  <a:solidFill>
                                    <a:srgbClr val="C00000"/>
                                  </a:solidFill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solidFill>
                                    <a:srgbClr val="C00000"/>
                                  </a:solidFill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b="1" i="1">
                                  <a:solidFill>
                                    <a:srgbClr val="C00000"/>
                                  </a:solidFill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𝒏𝒎</m:t>
                              </m:r>
                            </m:sub>
                          </m:sSub>
                        </m:e>
                      </m:nary>
                      <m:r>
                        <a:rPr lang="en-US" sz="2400" b="1">
                          <a:solidFill>
                            <a:srgbClr val="C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fr-FR" sz="2400" b="1" i="1">
                              <a:solidFill>
                                <a:srgbClr val="C00000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1" i="1">
                              <a:solidFill>
                                <a:srgbClr val="C00000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𝐝</m:t>
                          </m:r>
                          <m:r>
                            <a:rPr lang="en-US" sz="2400" b="1">
                              <a:solidFill>
                                <a:srgbClr val="C00000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2400" b="1" i="1">
                              <a:solidFill>
                                <a:srgbClr val="C00000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𝑫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fr-FR" sz="2400" b="1" i="1">
                                  <a:solidFill>
                                    <a:srgbClr val="C00000"/>
                                  </a:solidFill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solidFill>
                                    <a:srgbClr val="C00000"/>
                                  </a:solidFill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b="1" i="1">
                                  <a:solidFill>
                                    <a:srgbClr val="C00000"/>
                                  </a:solidFill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𝒎𝒅</m:t>
                              </m:r>
                            </m:sub>
                          </m:sSub>
                        </m:e>
                      </m:nary>
                      <m:r>
                        <a:rPr lang="en-US" sz="2400" b="1">
                          <a:solidFill>
                            <a:srgbClr val="C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 ∀ </m:t>
                      </m:r>
                      <m:r>
                        <a:rPr lang="en-US" sz="2400" b="1" i="1">
                          <a:solidFill>
                            <a:srgbClr val="C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𝐦</m:t>
                      </m:r>
                      <m:r>
                        <a:rPr lang="en-US" sz="2400" b="1">
                          <a:solidFill>
                            <a:srgbClr val="C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fr-FR" sz="2400" b="1" i="1">
                              <a:solidFill>
                                <a:srgbClr val="C00000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solidFill>
                                <a:srgbClr val="C00000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𝑵</m:t>
                          </m:r>
                        </m:e>
                        <m:sup>
                          <m:r>
                            <a:rPr lang="en-US" sz="2400" b="1" i="1">
                              <a:solidFill>
                                <a:srgbClr val="C00000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400" b="1">
                          <a:solidFill>
                            <a:srgbClr val="C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    (</m:t>
                      </m:r>
                      <m:r>
                        <a:rPr lang="en-US" sz="2400" b="1" i="1">
                          <a:solidFill>
                            <a:srgbClr val="C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sz="2400" b="1">
                          <a:solidFill>
                            <a:srgbClr val="C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2400" b="1" i="1" dirty="0" smtClean="0">
                  <a:solidFill>
                    <a:srgbClr val="C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7184" y="1241"/>
                <a:ext cx="9963229" cy="685710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3"/>
          <p:cNvSpPr txBox="1">
            <a:spLocks/>
          </p:cNvSpPr>
          <p:nvPr/>
        </p:nvSpPr>
        <p:spPr>
          <a:xfrm>
            <a:off x="2222424" y="189434"/>
            <a:ext cx="8346787" cy="763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1219078" rtl="0" eaLnBrk="1" latinLnBrk="0" hangingPunct="1">
              <a:spcBef>
                <a:spcPct val="0"/>
              </a:spcBef>
              <a:buNone/>
              <a:defRPr sz="4800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fr-FR" b="1" dirty="0">
                <a:ln w="11430"/>
                <a:solidFill>
                  <a:prstClr val="black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Les sous contraintes:</a:t>
            </a:r>
          </a:p>
        </p:txBody>
      </p:sp>
      <p:sp>
        <p:nvSpPr>
          <p:cNvPr id="3" name="ZoneTexte 2"/>
          <p:cNvSpPr txBox="1"/>
          <p:nvPr/>
        </p:nvSpPr>
        <p:spPr>
          <a:xfrm>
            <a:off x="2710830" y="837506"/>
            <a:ext cx="95050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fr-FR" sz="2400" b="1" dirty="0"/>
              <a:t>Contraintes de satisfaction de la demande </a:t>
            </a:r>
          </a:p>
        </p:txBody>
      </p:sp>
      <p:sp>
        <p:nvSpPr>
          <p:cNvPr id="5" name="Rectangle 4"/>
          <p:cNvSpPr/>
          <p:nvPr/>
        </p:nvSpPr>
        <p:spPr>
          <a:xfrm>
            <a:off x="2208761" y="5224933"/>
            <a:ext cx="9981651" cy="997573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fr-FR" sz="2200" b="1" dirty="0" smtClean="0">
                <a:latin typeface="Times New Roman" pitchFamily="18" charset="0"/>
                <a:cs typeface="Times New Roman" pitchFamily="18" charset="0"/>
              </a:rPr>
              <a:t>La </a:t>
            </a:r>
            <a:r>
              <a:rPr lang="fr-FR" sz="2200" b="1" dirty="0">
                <a:latin typeface="Times New Roman" pitchFamily="18" charset="0"/>
                <a:cs typeface="Times New Roman" pitchFamily="18" charset="0"/>
              </a:rPr>
              <a:t>somme des quantités expédiées du fournisseur vers les plateformes des mutualisations est inférieure ou égale à l’offre de ce dernier</a:t>
            </a:r>
            <a:endParaRPr lang="en-US" sz="22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222424" y="5229994"/>
            <a:ext cx="9993462" cy="992512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fr-FR" sz="2200" b="1" dirty="0" smtClean="0">
                <a:latin typeface="Times New Roman" pitchFamily="18" charset="0"/>
                <a:cs typeface="Times New Roman" pitchFamily="18" charset="0"/>
              </a:rPr>
              <a:t>des </a:t>
            </a:r>
            <a:r>
              <a:rPr lang="fr-FR" sz="2200" b="1" dirty="0">
                <a:latin typeface="Times New Roman" pitchFamily="18" charset="0"/>
                <a:cs typeface="Times New Roman" pitchFamily="18" charset="0"/>
              </a:rPr>
              <a:t>quantités expédiées de l’ensemble des plateformes de mutualisation vers la plateforme portuaire d’expédition est inférieure ou égale à sa capacité.</a:t>
            </a:r>
            <a:endParaRPr lang="en-US" sz="22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222424" y="5229994"/>
            <a:ext cx="9993462" cy="946834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fr-FR" sz="2200" b="1" dirty="0" smtClean="0">
                <a:latin typeface="Times New Roman" pitchFamily="18" charset="0"/>
                <a:cs typeface="Times New Roman" pitchFamily="18" charset="0"/>
              </a:rPr>
              <a:t>La quantité des flux entrante vers la plateforme de mutualisation est égale à la quantité sortante de la plateforme.</a:t>
            </a:r>
            <a:endParaRPr lang="en-US" sz="2200" b="1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b="1" smtClean="0">
                <a:solidFill>
                  <a:schemeClr val="tx1"/>
                </a:solidFill>
              </a:rPr>
              <a:pPr/>
              <a:t>16</a:t>
            </a:fld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8785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7" grpId="0" animBg="1"/>
      <p:bldP spid="7" grpId="1" animBg="1"/>
      <p:bldP spid="8" grpId="0" animBg="1"/>
      <p:bldP spid="8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2227184" y="1241"/>
                <a:ext cx="9963229" cy="685710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04" tIns="60952" rIns="121904" bIns="6095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fr-FR" sz="2400" b="1" i="1">
                              <a:solidFill>
                                <a:srgbClr val="C00000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fr-FR" sz="2400" b="1" i="1">
                              <a:solidFill>
                                <a:srgbClr val="C00000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m</m:t>
                          </m:r>
                          <m:r>
                            <a:rPr lang="fr-FR" sz="2400" b="1" i="1">
                              <a:solidFill>
                                <a:srgbClr val="C00000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m:rPr>
                              <m:sty m:val="p"/>
                            </m:rPr>
                            <a:rPr lang="fr-FR" sz="2400" b="1" i="1">
                              <a:solidFill>
                                <a:srgbClr val="C00000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fr-FR" sz="2400" b="1" i="1">
                              <a:solidFill>
                                <a:srgbClr val="C00000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′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fr-FR" sz="2400" b="1" i="1">
                                  <a:solidFill>
                                    <a:srgbClr val="C00000"/>
                                  </a:solidFill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fr-FR" sz="2400" b="1" i="1">
                                  <a:solidFill>
                                    <a:srgbClr val="C00000"/>
                                  </a:solidFill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P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fr-FR" sz="2400" b="1" i="1">
                                  <a:solidFill>
                                    <a:srgbClr val="C00000"/>
                                  </a:solidFill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nm</m:t>
                              </m:r>
                            </m:sub>
                          </m:sSub>
                        </m:e>
                      </m:nary>
                      <m:r>
                        <a:rPr lang="fr-FR" sz="2400" b="1" i="1">
                          <a:solidFill>
                            <a:srgbClr val="C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=1  ∀ </m:t>
                      </m:r>
                      <m:r>
                        <m:rPr>
                          <m:sty m:val="p"/>
                        </m:rPr>
                        <a:rPr lang="fr-FR" sz="2400" b="1" i="1">
                          <a:solidFill>
                            <a:srgbClr val="C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fr-FR" sz="2400" b="1" i="1">
                          <a:solidFill>
                            <a:srgbClr val="C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∈</m:t>
                      </m:r>
                      <m:r>
                        <m:rPr>
                          <m:sty m:val="p"/>
                        </m:rPr>
                        <a:rPr lang="fr-FR" sz="2400" b="1" i="1">
                          <a:solidFill>
                            <a:srgbClr val="C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fr-FR" sz="2400" b="1" i="1">
                          <a:solidFill>
                            <a:srgbClr val="C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    (4)</m:t>
                      </m:r>
                    </m:oMath>
                  </m:oMathPara>
                </a14:m>
                <a:endParaRPr lang="fr-FR" sz="2400" b="1" i="1" dirty="0">
                  <a:solidFill>
                    <a:srgbClr val="C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r>
                  <a:rPr lang="fr-FR" b="1" dirty="0" smtClean="0"/>
                  <a:t> </a:t>
                </a:r>
                <a:endParaRPr lang="fr-FR" sz="2800" b="1" dirty="0" smtClean="0">
                  <a:solidFill>
                    <a:srgbClr val="C00000"/>
                  </a:solidFill>
                  <a:effectLst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400" b="1" i="1">
                              <a:solidFill>
                                <a:srgbClr val="C00000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b="1" i="1">
                              <a:solidFill>
                                <a:srgbClr val="C00000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fr-FR" sz="2400" b="1" i="1">
                              <a:solidFill>
                                <a:srgbClr val="C00000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𝒏𝒎</m:t>
                          </m:r>
                        </m:sub>
                      </m:sSub>
                      <m:r>
                        <a:rPr lang="fr-FR" sz="2400" b="1" i="1">
                          <a:solidFill>
                            <a:srgbClr val="C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{"/>
                          <m:endChr m:val="}"/>
                          <m:ctrlPr>
                            <a:rPr lang="fr-FR" sz="2400" b="1" i="1">
                              <a:solidFill>
                                <a:srgbClr val="C00000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b="1" i="1">
                              <a:solidFill>
                                <a:srgbClr val="C00000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fr-FR" sz="2400" b="1" i="1">
                              <a:solidFill>
                                <a:srgbClr val="C00000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2400" b="1" i="1">
                              <a:solidFill>
                                <a:srgbClr val="C00000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fr-FR" sz="2400" b="1" i="1">
                          <a:solidFill>
                            <a:srgbClr val="C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  ∀ </m:t>
                      </m:r>
                      <m:r>
                        <a:rPr lang="fr-FR" sz="2400" b="1" i="1">
                          <a:solidFill>
                            <a:srgbClr val="C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𝐧</m:t>
                      </m:r>
                      <m:r>
                        <a:rPr lang="fr-FR" sz="2400" b="1" i="1">
                          <a:solidFill>
                            <a:srgbClr val="C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fr-FR" sz="2400" b="1" i="1">
                          <a:solidFill>
                            <a:srgbClr val="C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𝐍</m:t>
                      </m:r>
                      <m:r>
                        <a:rPr lang="fr-FR" sz="2400" b="1" i="1">
                          <a:solidFill>
                            <a:srgbClr val="C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; ∀</m:t>
                      </m:r>
                      <m:r>
                        <a:rPr lang="fr-FR" sz="2400" b="1" i="1">
                          <a:solidFill>
                            <a:srgbClr val="C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𝐦</m:t>
                      </m:r>
                      <m:r>
                        <a:rPr lang="fr-FR" sz="2400" b="1" i="1">
                          <a:solidFill>
                            <a:srgbClr val="C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fr-FR" sz="2400" b="1" i="1">
                              <a:solidFill>
                                <a:srgbClr val="C00000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400" b="1" i="1">
                              <a:solidFill>
                                <a:srgbClr val="C00000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𝑵</m:t>
                          </m:r>
                        </m:e>
                        <m:sup>
                          <m:r>
                            <a:rPr lang="fr-FR" sz="2400" b="1" i="1">
                              <a:solidFill>
                                <a:srgbClr val="C00000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fr-FR" sz="2400" b="1" i="1">
                              <a:solidFill>
                                <a:srgbClr val="C00000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b="1" i="1">
                              <a:solidFill>
                                <a:srgbClr val="C00000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𝟓</m:t>
                          </m:r>
                        </m:e>
                      </m:d>
                    </m:oMath>
                  </m:oMathPara>
                </a14:m>
                <a:endParaRPr lang="fr-FR" sz="2400" b="1" i="1" dirty="0">
                  <a:solidFill>
                    <a:srgbClr val="C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r>
                  <a:rPr lang="fr-FR" sz="2400" b="1" i="1" dirty="0">
                    <a:solidFill>
                      <a:srgbClr val="C0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 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400" b="1" i="1">
                              <a:solidFill>
                                <a:srgbClr val="C00000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fr-FR" sz="2400" b="1" i="1">
                                  <a:solidFill>
                                    <a:srgbClr val="C00000"/>
                                  </a:solidFill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400" b="1" i="1">
                                  <a:solidFill>
                                    <a:srgbClr val="C00000"/>
                                  </a:solidFill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fr-FR" sz="2400" b="1" i="1">
                                  <a:solidFill>
                                    <a:srgbClr val="C00000"/>
                                  </a:solidFill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𝒏𝒎</m:t>
                              </m:r>
                            </m:sub>
                          </m:sSub>
                          <m:r>
                            <a:rPr lang="fr-FR" sz="2400" b="1" i="1">
                              <a:solidFill>
                                <a:srgbClr val="C00000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fr-FR" sz="2400" b="1" i="1">
                              <a:solidFill>
                                <a:srgbClr val="C00000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fr-FR" sz="2400" b="1" i="1">
                              <a:solidFill>
                                <a:srgbClr val="C00000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𝒏𝒎</m:t>
                          </m:r>
                        </m:sub>
                      </m:sSub>
                      <m:r>
                        <a:rPr lang="fr-FR" sz="2400" b="1" i="1">
                          <a:solidFill>
                            <a:srgbClr val="C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fr-FR" sz="2400" b="1" i="1">
                          <a:solidFill>
                            <a:srgbClr val="C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𝐙</m:t>
                      </m:r>
                      <m:r>
                        <a:rPr lang="fr-FR" sz="2400" b="1" i="1">
                          <a:solidFill>
                            <a:srgbClr val="C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 ∀ </m:t>
                      </m:r>
                      <m:r>
                        <a:rPr lang="fr-FR" sz="2400" b="1" i="1">
                          <a:solidFill>
                            <a:srgbClr val="C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𝐧</m:t>
                      </m:r>
                      <m:r>
                        <a:rPr lang="fr-FR" sz="2400" b="1" i="1">
                          <a:solidFill>
                            <a:srgbClr val="C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fr-FR" sz="2400" b="1" i="1">
                          <a:solidFill>
                            <a:srgbClr val="C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𝐍</m:t>
                      </m:r>
                      <m:r>
                        <a:rPr lang="fr-FR" sz="2400" b="1" i="1">
                          <a:solidFill>
                            <a:srgbClr val="C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; ∀</m:t>
                      </m:r>
                      <m:r>
                        <a:rPr lang="fr-FR" sz="2400" b="1" i="1">
                          <a:solidFill>
                            <a:srgbClr val="C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𝐦</m:t>
                      </m:r>
                      <m:r>
                        <a:rPr lang="fr-FR" sz="2400" b="1" i="1">
                          <a:solidFill>
                            <a:srgbClr val="C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fr-FR" sz="2400" b="1" i="1">
                              <a:solidFill>
                                <a:srgbClr val="C00000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400" b="1" i="1">
                              <a:solidFill>
                                <a:srgbClr val="C00000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𝑵</m:t>
                          </m:r>
                        </m:e>
                        <m:sup>
                          <m:r>
                            <a:rPr lang="fr-FR" sz="2400" b="1" i="1">
                              <a:solidFill>
                                <a:srgbClr val="C00000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fr-FR" sz="2400" b="1" i="1">
                              <a:solidFill>
                                <a:srgbClr val="C00000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b="1" i="1">
                              <a:solidFill>
                                <a:srgbClr val="C00000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𝟔</m:t>
                          </m:r>
                        </m:e>
                      </m:d>
                    </m:oMath>
                  </m:oMathPara>
                </a14:m>
                <a:endParaRPr lang="fr-FR" sz="2400" b="1" i="1" dirty="0">
                  <a:solidFill>
                    <a:srgbClr val="C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r>
                  <a:rPr lang="fr-FR" sz="2800" b="1" dirty="0">
                    <a:solidFill>
                      <a:srgbClr val="C00000"/>
                    </a:solidFill>
                    <a:effectLst/>
                  </a:rPr>
                  <a:t> </a:t>
                </a:r>
              </a:p>
              <a:p>
                <a:pPr lvl="0" defTabSz="1219078"/>
                <a:endParaRPr lang="fr-FR" sz="2400" b="1" i="1" dirty="0" smtClean="0">
                  <a:solidFill>
                    <a:srgbClr val="C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7184" y="1241"/>
                <a:ext cx="9963229" cy="685710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3"/>
          <p:cNvSpPr txBox="1">
            <a:spLocks/>
          </p:cNvSpPr>
          <p:nvPr/>
        </p:nvSpPr>
        <p:spPr>
          <a:xfrm>
            <a:off x="2222424" y="189434"/>
            <a:ext cx="8346787" cy="763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1219078" rtl="0" eaLnBrk="1" latinLnBrk="0" hangingPunct="1">
              <a:spcBef>
                <a:spcPct val="0"/>
              </a:spcBef>
              <a:buNone/>
              <a:defRPr sz="4800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fr-FR" b="1" dirty="0">
                <a:ln w="11430"/>
                <a:solidFill>
                  <a:prstClr val="black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Les sous contraintes:</a:t>
            </a:r>
          </a:p>
        </p:txBody>
      </p:sp>
      <p:sp>
        <p:nvSpPr>
          <p:cNvPr id="3" name="ZoneTexte 2"/>
          <p:cNvSpPr txBox="1"/>
          <p:nvPr/>
        </p:nvSpPr>
        <p:spPr>
          <a:xfrm>
            <a:off x="2710830" y="1197546"/>
            <a:ext cx="95050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fr-FR" sz="2400" b="1" dirty="0" smtClean="0"/>
              <a:t>Contraintes </a:t>
            </a:r>
            <a:r>
              <a:rPr lang="fr-FR" sz="2400" b="1" dirty="0"/>
              <a:t>d’affectation</a:t>
            </a:r>
          </a:p>
        </p:txBody>
      </p:sp>
      <p:sp>
        <p:nvSpPr>
          <p:cNvPr id="5" name="Rectangle 4"/>
          <p:cNvSpPr/>
          <p:nvPr/>
        </p:nvSpPr>
        <p:spPr>
          <a:xfrm>
            <a:off x="2222424" y="5112799"/>
            <a:ext cx="9993461" cy="981291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fr-FR" sz="2200" b="1" dirty="0">
                <a:latin typeface="Times New Roman" pitchFamily="18" charset="0"/>
                <a:cs typeface="Times New Roman" pitchFamily="18" charset="0"/>
              </a:rPr>
              <a:t>Chaque fournisseur doit livrer vers une seule plateforme de mutualisation</a:t>
            </a:r>
            <a:endParaRPr lang="en-US" sz="22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201710" y="5085978"/>
            <a:ext cx="10014175" cy="1008112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fr-FR" sz="2200" b="1" dirty="0">
                <a:latin typeface="Times New Roman" pitchFamily="18" charset="0"/>
                <a:cs typeface="Times New Roman" pitchFamily="18" charset="0"/>
              </a:rPr>
              <a:t>tous les flux sont consolidés dans la plateforme de mutualisation</a:t>
            </a:r>
            <a:endParaRPr lang="en-US" sz="22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b="1" smtClean="0">
                <a:solidFill>
                  <a:schemeClr val="tx1"/>
                </a:solidFill>
              </a:rPr>
              <a:pPr/>
              <a:t>17</a:t>
            </a:fld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2763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7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" decel="100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55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9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0.7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7" grpId="0" animBg="1"/>
      <p:bldP spid="7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2227184" y="1241"/>
                <a:ext cx="9963229" cy="685710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04" tIns="60952" rIns="121904" bIns="6095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 sz="2800" b="1" dirty="0" smtClean="0">
                  <a:solidFill>
                    <a:srgbClr val="C00000"/>
                  </a:solidFill>
                  <a:effectLst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fr-FR" sz="2800" b="1" i="1">
                              <a:solidFill>
                                <a:srgbClr val="C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fr-FR" sz="2800" b="1" i="1">
                              <a:solidFill>
                                <a:srgbClr val="C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𝐧</m:t>
                          </m:r>
                          <m:r>
                            <a:rPr lang="fr-FR" sz="2800" b="1">
                              <a:solidFill>
                                <a:srgbClr val="C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fr-FR" sz="2800" b="1" i="1">
                              <a:solidFill>
                                <a:srgbClr val="C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𝑵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fr-FR" sz="2800" b="1" i="1">
                                  <a:solidFill>
                                    <a:srgbClr val="C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800" b="1" i="1">
                                  <a:solidFill>
                                    <a:srgbClr val="C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fr-FR" sz="2800" b="1" i="1">
                                  <a:solidFill>
                                    <a:srgbClr val="C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𝒏𝒎</m:t>
                              </m:r>
                            </m:sub>
                          </m:sSub>
                        </m:e>
                      </m:nary>
                      <m:r>
                        <a:rPr lang="fr-FR" sz="2800" b="1">
                          <a:solidFill>
                            <a:srgbClr val="C00000"/>
                          </a:solidFill>
                          <a:effectLst/>
                          <a:latin typeface="Cambria Math" panose="02040503050406030204" pitchFamily="18" charset="0"/>
                        </a:rPr>
                        <m:t> ≤</m:t>
                      </m:r>
                      <m:sSub>
                        <m:sSubPr>
                          <m:ctrlPr>
                            <a:rPr lang="fr-FR" sz="2800" b="1" i="1">
                              <a:solidFill>
                                <a:srgbClr val="C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800" b="1" i="1">
                              <a:solidFill>
                                <a:srgbClr val="C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b>
                          <m:r>
                            <a:rPr lang="fr-FR" sz="2800" b="1" i="1">
                              <a:solidFill>
                                <a:srgbClr val="C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𝒎</m:t>
                          </m:r>
                        </m:sub>
                      </m:sSub>
                      <m:r>
                        <a:rPr lang="fr-FR" sz="2800" b="1">
                          <a:solidFill>
                            <a:srgbClr val="C00000"/>
                          </a:solidFill>
                          <a:effectLst/>
                          <a:latin typeface="Cambria Math" panose="02040503050406030204" pitchFamily="18" charset="0"/>
                        </a:rPr>
                        <m:t> ×</m:t>
                      </m:r>
                      <m:sSub>
                        <m:sSubPr>
                          <m:ctrlPr>
                            <a:rPr lang="fr-FR" sz="2800" b="1" i="1">
                              <a:solidFill>
                                <a:srgbClr val="C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800" b="1" i="1">
                              <a:solidFill>
                                <a:srgbClr val="C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𝑲</m:t>
                          </m:r>
                        </m:e>
                        <m:sub>
                          <m:r>
                            <a:rPr lang="fr-FR" sz="2800" b="1" i="1">
                              <a:solidFill>
                                <a:srgbClr val="C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𝒎</m:t>
                          </m:r>
                        </m:sub>
                      </m:sSub>
                      <m:r>
                        <a:rPr lang="fr-FR" sz="2800" b="1">
                          <a:solidFill>
                            <a:srgbClr val="C00000"/>
                          </a:solidFill>
                          <a:effectLst/>
                          <a:latin typeface="Cambria Math" panose="02040503050406030204" pitchFamily="18" charset="0"/>
                        </a:rPr>
                        <m:t> ∀ </m:t>
                      </m:r>
                      <m:r>
                        <a:rPr lang="fr-FR" sz="2800" b="1" i="1">
                          <a:solidFill>
                            <a:srgbClr val="C00000"/>
                          </a:solidFill>
                          <a:effectLst/>
                          <a:latin typeface="Cambria Math" panose="02040503050406030204" pitchFamily="18" charset="0"/>
                        </a:rPr>
                        <m:t>𝐦</m:t>
                      </m:r>
                      <m:r>
                        <a:rPr lang="fr-FR" sz="2800" b="1">
                          <a:solidFill>
                            <a:srgbClr val="C00000"/>
                          </a:solidFill>
                          <a:effectLst/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fr-FR" sz="2800" b="1" i="1">
                              <a:solidFill>
                                <a:srgbClr val="C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>
                              <a:solidFill>
                                <a:srgbClr val="C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𝑵</m:t>
                          </m:r>
                        </m:e>
                        <m:sup>
                          <m:r>
                            <a:rPr lang="fr-FR" sz="2800" b="1" i="1">
                              <a:solidFill>
                                <a:srgbClr val="C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fr-FR" sz="2800" b="1">
                          <a:solidFill>
                            <a:srgbClr val="C00000"/>
                          </a:solidFill>
                          <a:effectLst/>
                          <a:latin typeface="Cambria Math" panose="02040503050406030204" pitchFamily="18" charset="0"/>
                        </a:rPr>
                        <m:t>    (</m:t>
                      </m:r>
                      <m:r>
                        <a:rPr lang="fr-FR" sz="2800" b="1" i="1">
                          <a:solidFill>
                            <a:srgbClr val="C00000"/>
                          </a:solidFill>
                          <a:effectLst/>
                          <a:latin typeface="Cambria Math" panose="02040503050406030204" pitchFamily="18" charset="0"/>
                        </a:rPr>
                        <m:t>𝟕</m:t>
                      </m:r>
                      <m:r>
                        <a:rPr lang="fr-FR" sz="2800" b="1">
                          <a:solidFill>
                            <a:srgbClr val="C00000"/>
                          </a:solidFill>
                          <a:effectLst/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2800" b="1" dirty="0">
                  <a:solidFill>
                    <a:srgbClr val="C00000"/>
                  </a:solidFill>
                  <a:effectLst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fr-FR" sz="2800" b="1" i="1">
                              <a:solidFill>
                                <a:srgbClr val="C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fr-FR" sz="2800" b="1" i="1">
                              <a:solidFill>
                                <a:srgbClr val="C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𝐝</m:t>
                          </m:r>
                          <m:r>
                            <a:rPr lang="fr-FR" sz="2800" b="1">
                              <a:solidFill>
                                <a:srgbClr val="C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fr-FR" sz="2800" b="1" i="1">
                              <a:solidFill>
                                <a:srgbClr val="C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𝑫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fr-FR" sz="2800" b="1" i="1">
                                  <a:solidFill>
                                    <a:srgbClr val="C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800" b="1" i="1">
                                  <a:solidFill>
                                    <a:srgbClr val="C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e>
                            <m:sub>
                              <m:r>
                                <a:rPr lang="fr-FR" sz="2800" b="1" i="1">
                                  <a:solidFill>
                                    <a:srgbClr val="C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𝒎𝒅</m:t>
                              </m:r>
                            </m:sub>
                          </m:sSub>
                        </m:e>
                      </m:nary>
                      <m:r>
                        <a:rPr lang="fr-FR" sz="2800" b="1">
                          <a:solidFill>
                            <a:srgbClr val="C00000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b="1" i="1">
                          <a:solidFill>
                            <a:srgbClr val="C00000"/>
                          </a:solidFill>
                          <a:effectLst/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fr-FR" sz="2800" b="1">
                          <a:solidFill>
                            <a:srgbClr val="C00000"/>
                          </a:solidFill>
                          <a:effectLst/>
                          <a:latin typeface="Cambria Math" panose="02040503050406030204" pitchFamily="18" charset="0"/>
                        </a:rPr>
                        <m:t> ∀ </m:t>
                      </m:r>
                      <m:r>
                        <a:rPr lang="fr-FR" sz="2800" b="1" i="1">
                          <a:solidFill>
                            <a:srgbClr val="C00000"/>
                          </a:solidFill>
                          <a:effectLst/>
                          <a:latin typeface="Cambria Math" panose="02040503050406030204" pitchFamily="18" charset="0"/>
                        </a:rPr>
                        <m:t>𝐦</m:t>
                      </m:r>
                      <m:r>
                        <a:rPr lang="fr-FR" sz="2800" b="1">
                          <a:solidFill>
                            <a:srgbClr val="C00000"/>
                          </a:solidFill>
                          <a:effectLst/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fr-FR" sz="2800" b="1" i="1">
                              <a:solidFill>
                                <a:srgbClr val="C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>
                              <a:solidFill>
                                <a:srgbClr val="C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𝑵</m:t>
                          </m:r>
                        </m:e>
                        <m:sup>
                          <m:r>
                            <a:rPr lang="fr-FR" sz="2800" b="1" i="1">
                              <a:solidFill>
                                <a:srgbClr val="C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fr-FR" sz="2800" b="1">
                          <a:solidFill>
                            <a:srgbClr val="C00000"/>
                          </a:solidFill>
                          <a:effectLst/>
                          <a:latin typeface="Cambria Math" panose="02040503050406030204" pitchFamily="18" charset="0"/>
                        </a:rPr>
                        <m:t>    (</m:t>
                      </m:r>
                      <m:r>
                        <a:rPr lang="fr-FR" sz="2800" b="1" i="1">
                          <a:solidFill>
                            <a:srgbClr val="C00000"/>
                          </a:solidFill>
                          <a:effectLst/>
                          <a:latin typeface="Cambria Math" panose="02040503050406030204" pitchFamily="18" charset="0"/>
                        </a:rPr>
                        <m:t>𝟖</m:t>
                      </m:r>
                      <m:r>
                        <a:rPr lang="fr-FR" sz="2800" b="1">
                          <a:solidFill>
                            <a:srgbClr val="C00000"/>
                          </a:solidFill>
                          <a:effectLst/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2800" b="1" dirty="0">
                  <a:solidFill>
                    <a:srgbClr val="C00000"/>
                  </a:solidFill>
                  <a:effectLst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800" b="1" i="1">
                              <a:solidFill>
                                <a:srgbClr val="C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solidFill>
                                <a:srgbClr val="C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en-US" sz="2800" b="1" i="1">
                              <a:solidFill>
                                <a:srgbClr val="C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𝒏𝒎</m:t>
                          </m:r>
                        </m:sub>
                      </m:sSub>
                      <m:d>
                        <m:dPr>
                          <m:ctrlPr>
                            <a:rPr lang="fr-FR" sz="2800" b="1" i="1">
                              <a:solidFill>
                                <a:srgbClr val="C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sz="2800" b="1" i="1">
                                  <a:solidFill>
                                    <a:srgbClr val="C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solidFill>
                                    <a:srgbClr val="C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  <m:sub>
                              <m:r>
                                <a:rPr lang="en-US" sz="2800" b="1" i="1">
                                  <a:solidFill>
                                    <a:srgbClr val="C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𝒏𝒎</m:t>
                              </m:r>
                            </m:sub>
                          </m:sSub>
                        </m:e>
                      </m:d>
                      <m:r>
                        <a:rPr lang="en-US" sz="2800" b="1">
                          <a:solidFill>
                            <a:srgbClr val="C00000"/>
                          </a:solidFill>
                          <a:effectLst/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sz="2800" b="1" i="1">
                              <a:solidFill>
                                <a:srgbClr val="C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solidFill>
                                <a:srgbClr val="C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  <m:sub>
                          <m:r>
                            <a:rPr lang="en-US" sz="2800" b="1" i="1">
                              <a:solidFill>
                                <a:srgbClr val="C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𝒎𝒅</m:t>
                          </m:r>
                        </m:sub>
                      </m:sSub>
                      <m:d>
                        <m:dPr>
                          <m:ctrlPr>
                            <a:rPr lang="fr-FR" sz="2800" b="1" i="1">
                              <a:solidFill>
                                <a:srgbClr val="C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sz="2800" b="1" i="1">
                                  <a:solidFill>
                                    <a:srgbClr val="C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solidFill>
                                    <a:srgbClr val="C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  <m:sub>
                              <m:r>
                                <a:rPr lang="en-US" sz="2800" b="1" i="1">
                                  <a:solidFill>
                                    <a:srgbClr val="C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𝒎𝒅</m:t>
                              </m:r>
                            </m:sub>
                          </m:sSub>
                        </m:e>
                      </m:d>
                      <m:r>
                        <a:rPr lang="en-US" sz="2800" b="1">
                          <a:solidFill>
                            <a:srgbClr val="C00000"/>
                          </a:solidFill>
                          <a:effectLst/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sz="2800" b="1" i="1">
                              <a:solidFill>
                                <a:srgbClr val="C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solidFill>
                                <a:srgbClr val="C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  <m:sub>
                          <m:r>
                            <a:rPr lang="en-US" sz="2800" b="1" i="1">
                              <a:solidFill>
                                <a:srgbClr val="C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𝒄𝒅</m:t>
                          </m:r>
                        </m:sub>
                      </m:sSub>
                      <m:r>
                        <a:rPr lang="en-US" sz="2800" b="1">
                          <a:solidFill>
                            <a:srgbClr val="C00000"/>
                          </a:solidFill>
                          <a:effectLst/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fr-FR" sz="2800" b="1" i="1">
                              <a:solidFill>
                                <a:srgbClr val="C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solidFill>
                                <a:srgbClr val="C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  <m:sub>
                          <m:r>
                            <a:rPr lang="en-US" sz="2800" b="1" i="1">
                              <a:solidFill>
                                <a:srgbClr val="C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𝒔</m:t>
                          </m:r>
                        </m:sub>
                      </m:sSub>
                      <m:r>
                        <a:rPr lang="en-US" sz="2800" b="1">
                          <a:solidFill>
                            <a:srgbClr val="C00000"/>
                          </a:solidFill>
                          <a:effectLst/>
                          <a:latin typeface="Cambria Math" panose="02040503050406030204" pitchFamily="18" charset="0"/>
                        </a:rPr>
                        <m:t> ∀</m:t>
                      </m:r>
                      <m:r>
                        <a:rPr lang="en-US" sz="2800" b="1" i="1">
                          <a:solidFill>
                            <a:srgbClr val="C00000"/>
                          </a:solidFill>
                          <a:effectLst/>
                          <a:latin typeface="Cambria Math" panose="02040503050406030204" pitchFamily="18" charset="0"/>
                        </a:rPr>
                        <m:t>𝒎</m:t>
                      </m:r>
                      <m:r>
                        <a:rPr lang="en-US" sz="2800" b="1">
                          <a:solidFill>
                            <a:srgbClr val="C00000"/>
                          </a:solidFill>
                          <a:effectLst/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fr-FR" sz="2800" b="1" i="1">
                              <a:solidFill>
                                <a:srgbClr val="C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>
                              <a:solidFill>
                                <a:srgbClr val="C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𝑵</m:t>
                          </m:r>
                        </m:e>
                        <m:sup>
                          <m:r>
                            <a:rPr lang="en-US" sz="2800" b="1" i="1">
                              <a:solidFill>
                                <a:srgbClr val="C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800" b="1">
                          <a:solidFill>
                            <a:srgbClr val="C00000"/>
                          </a:solidFill>
                          <a:effectLst/>
                          <a:latin typeface="Cambria Math" panose="02040503050406030204" pitchFamily="18" charset="0"/>
                        </a:rPr>
                        <m:t>,∀</m:t>
                      </m:r>
                      <m:r>
                        <a:rPr lang="en-US" sz="2800" b="1" i="1">
                          <a:solidFill>
                            <a:srgbClr val="C00000"/>
                          </a:solidFill>
                          <a:effectLst/>
                          <a:latin typeface="Cambria Math" panose="02040503050406030204" pitchFamily="18" charset="0"/>
                        </a:rPr>
                        <m:t>𝒅</m:t>
                      </m:r>
                      <m:r>
                        <a:rPr lang="en-US" sz="2800" b="1">
                          <a:solidFill>
                            <a:srgbClr val="C00000"/>
                          </a:solidFill>
                          <a:effectLst/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sz="2800" b="1" i="1">
                          <a:solidFill>
                            <a:srgbClr val="C00000"/>
                          </a:solidFill>
                          <a:effectLst/>
                          <a:latin typeface="Cambria Math" panose="02040503050406030204" pitchFamily="18" charset="0"/>
                        </a:rPr>
                        <m:t>𝑫</m:t>
                      </m:r>
                      <m:r>
                        <a:rPr lang="en-US" sz="2800" b="1">
                          <a:solidFill>
                            <a:srgbClr val="C00000"/>
                          </a:solidFill>
                          <a:effectLst/>
                          <a:latin typeface="Cambria Math" panose="02040503050406030204" pitchFamily="18" charset="0"/>
                        </a:rPr>
                        <m:t>  (</m:t>
                      </m:r>
                      <m:r>
                        <a:rPr lang="en-US" sz="2800" b="1" i="1">
                          <a:solidFill>
                            <a:srgbClr val="C00000"/>
                          </a:solidFill>
                          <a:effectLst/>
                          <a:latin typeface="Cambria Math" panose="02040503050406030204" pitchFamily="18" charset="0"/>
                        </a:rPr>
                        <m:t>𝟗</m:t>
                      </m:r>
                      <m:r>
                        <a:rPr lang="en-US" sz="2800" b="1">
                          <a:solidFill>
                            <a:srgbClr val="C00000"/>
                          </a:solidFill>
                          <a:effectLst/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2800" b="1" dirty="0">
                  <a:solidFill>
                    <a:srgbClr val="C00000"/>
                  </a:solidFill>
                  <a:effectLst/>
                </a:endParaRPr>
              </a:p>
              <a:p>
                <a:pPr lvl="0" defTabSz="1219078"/>
                <a:endParaRPr lang="fr-FR" sz="2400" b="1" i="1" dirty="0" smtClean="0">
                  <a:solidFill>
                    <a:srgbClr val="C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7184" y="1241"/>
                <a:ext cx="9963229" cy="685710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3"/>
          <p:cNvSpPr txBox="1">
            <a:spLocks/>
          </p:cNvSpPr>
          <p:nvPr/>
        </p:nvSpPr>
        <p:spPr>
          <a:xfrm>
            <a:off x="2222424" y="189434"/>
            <a:ext cx="8346787" cy="763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1219078" rtl="0" eaLnBrk="1" latinLnBrk="0" hangingPunct="1">
              <a:spcBef>
                <a:spcPct val="0"/>
              </a:spcBef>
              <a:buNone/>
              <a:defRPr sz="4800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fr-FR" b="1" dirty="0">
                <a:ln w="11430"/>
                <a:solidFill>
                  <a:prstClr val="black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Les sous contraintes:</a:t>
            </a:r>
          </a:p>
        </p:txBody>
      </p:sp>
      <p:sp>
        <p:nvSpPr>
          <p:cNvPr id="3" name="ZoneTexte 2"/>
          <p:cNvSpPr txBox="1"/>
          <p:nvPr/>
        </p:nvSpPr>
        <p:spPr>
          <a:xfrm>
            <a:off x="2710830" y="1197546"/>
            <a:ext cx="95050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fr-FR" sz="2400" b="1" dirty="0" smtClean="0"/>
              <a:t>Contraintes </a:t>
            </a:r>
            <a:r>
              <a:rPr lang="fr-FR" sz="2400" b="1" dirty="0"/>
              <a:t>d’affectation</a:t>
            </a:r>
          </a:p>
        </p:txBody>
      </p:sp>
      <p:sp>
        <p:nvSpPr>
          <p:cNvPr id="9" name="Rectangle 8"/>
          <p:cNvSpPr/>
          <p:nvPr/>
        </p:nvSpPr>
        <p:spPr>
          <a:xfrm>
            <a:off x="2217927" y="5360373"/>
            <a:ext cx="9972486" cy="1080120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fr-FR" sz="2200" b="1" dirty="0">
                <a:latin typeface="Times New Roman" pitchFamily="18" charset="0"/>
                <a:cs typeface="Times New Roman" pitchFamily="18" charset="0"/>
              </a:rPr>
              <a:t>La quantité du flux expédiée vers la plateforme de mutualisation ne doit pas dépasser sa capacité.</a:t>
            </a:r>
            <a:endParaRPr lang="en-US" sz="22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201711" y="5360373"/>
            <a:ext cx="9947915" cy="1080120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fr-FR" sz="2200" b="1" dirty="0">
                <a:latin typeface="Times New Roman" pitchFamily="18" charset="0"/>
                <a:cs typeface="Times New Roman" pitchFamily="18" charset="0"/>
              </a:rPr>
              <a:t>Chaque plateforme de mutualisation doit livrer vers une seule plateforme portuaire d’expédition.</a:t>
            </a:r>
            <a:endParaRPr lang="en-US" sz="22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1" name="Rectangle à coins arrondis 30"/>
          <p:cNvSpPr/>
          <p:nvPr/>
        </p:nvSpPr>
        <p:spPr>
          <a:xfrm>
            <a:off x="11495806" y="4365898"/>
            <a:ext cx="432048" cy="288032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…</a:t>
            </a:r>
            <a:endParaRPr lang="fr-FR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0" y="0"/>
            <a:ext cx="12215886" cy="6858348"/>
          </a:xfrm>
          <a:prstGeom prst="rect">
            <a:avLst/>
          </a:prstGeom>
          <a:solidFill>
            <a:schemeClr val="dk1">
              <a:alpha val="49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Rectangle 32"/>
          <p:cNvSpPr/>
          <p:nvPr/>
        </p:nvSpPr>
        <p:spPr>
          <a:xfrm>
            <a:off x="262558" y="333450"/>
            <a:ext cx="11521280" cy="6264696"/>
          </a:xfrm>
          <a:prstGeom prst="rect">
            <a:avLst/>
          </a:prstGeom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Rectangle 33"/>
          <p:cNvSpPr/>
          <p:nvPr/>
        </p:nvSpPr>
        <p:spPr>
          <a:xfrm>
            <a:off x="9767434" y="4644502"/>
            <a:ext cx="1535971" cy="648222"/>
          </a:xfrm>
          <a:prstGeom prst="rect">
            <a:avLst/>
          </a:prstGeom>
          <a:solidFill>
            <a:sysClr val="window" lastClr="FFFFFF"/>
          </a:solidFill>
          <a:ln w="38100" cap="flat" cmpd="sng" algn="ctr">
            <a:solidFill>
              <a:srgbClr val="F79646"/>
            </a:solidFill>
            <a:prstDash val="solid"/>
          </a:ln>
          <a:effectLst/>
        </p:spPr>
        <p:txBody>
          <a:bodyPr lIns="101882" tIns="50941" rIns="101882" bIns="50941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P1</a:t>
            </a: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9839442" y="5580606"/>
            <a:ext cx="1535971" cy="648222"/>
          </a:xfrm>
          <a:prstGeom prst="rect">
            <a:avLst/>
          </a:prstGeom>
          <a:solidFill>
            <a:sysClr val="window" lastClr="FFFFFF"/>
          </a:solidFill>
          <a:ln w="38100" cap="flat" cmpd="sng" algn="ctr">
            <a:solidFill>
              <a:srgbClr val="F79646"/>
            </a:solidFill>
            <a:prstDash val="solid"/>
          </a:ln>
          <a:effectLst/>
        </p:spPr>
        <p:txBody>
          <a:bodyPr lIns="101882" tIns="50941" rIns="101882" bIns="50941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P2</a:t>
            </a: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36" name="Straight Arrow Connector 31"/>
          <p:cNvCxnSpPr>
            <a:endCxn id="34" idx="1"/>
          </p:cNvCxnSpPr>
          <p:nvPr/>
        </p:nvCxnSpPr>
        <p:spPr>
          <a:xfrm>
            <a:off x="6815286" y="4680884"/>
            <a:ext cx="2952148" cy="287729"/>
          </a:xfrm>
          <a:prstGeom prst="straightConnector1">
            <a:avLst/>
          </a:prstGeom>
          <a:noFill/>
          <a:ln w="2857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  <a:tailEnd type="arrow"/>
          </a:ln>
          <a:effectLst/>
        </p:spPr>
      </p:cxnSp>
      <p:cxnSp>
        <p:nvCxnSpPr>
          <p:cNvPr id="37" name="Straight Arrow Connector 32"/>
          <p:cNvCxnSpPr>
            <a:endCxn id="35" idx="1"/>
          </p:cNvCxnSpPr>
          <p:nvPr/>
        </p:nvCxnSpPr>
        <p:spPr>
          <a:xfrm>
            <a:off x="6815286" y="4680884"/>
            <a:ext cx="3024156" cy="1223833"/>
          </a:xfrm>
          <a:prstGeom prst="straightConnector1">
            <a:avLst/>
          </a:prstGeom>
          <a:noFill/>
          <a:ln w="28575" cap="flat" cmpd="sng" algn="ctr">
            <a:solidFill>
              <a:srgbClr val="9BBB59">
                <a:shade val="95000"/>
                <a:satMod val="105000"/>
              </a:srgbClr>
            </a:solidFill>
            <a:prstDash val="lgDashDot"/>
            <a:tailEnd type="arrow"/>
          </a:ln>
          <a:effectLst/>
        </p:spPr>
      </p:cxnSp>
      <p:cxnSp>
        <p:nvCxnSpPr>
          <p:cNvPr id="38" name="Straight Arrow Connector 33"/>
          <p:cNvCxnSpPr/>
          <p:nvPr/>
        </p:nvCxnSpPr>
        <p:spPr>
          <a:xfrm flipV="1">
            <a:off x="7031282" y="5004993"/>
            <a:ext cx="2700000" cy="396136"/>
          </a:xfrm>
          <a:prstGeom prst="straightConnector1">
            <a:avLst/>
          </a:prstGeom>
          <a:noFill/>
          <a:ln w="28575" cap="flat" cmpd="sng" algn="ctr">
            <a:solidFill>
              <a:srgbClr val="C0504D">
                <a:shade val="95000"/>
                <a:satMod val="105000"/>
              </a:srgbClr>
            </a:solidFill>
            <a:prstDash val="lgDashDot"/>
            <a:tailEnd type="arrow"/>
          </a:ln>
          <a:effectLst/>
        </p:spPr>
      </p:cxnSp>
      <p:cxnSp>
        <p:nvCxnSpPr>
          <p:cNvPr id="39" name="Straight Arrow Connector 34"/>
          <p:cNvCxnSpPr/>
          <p:nvPr/>
        </p:nvCxnSpPr>
        <p:spPr>
          <a:xfrm>
            <a:off x="7031281" y="5365118"/>
            <a:ext cx="2592000" cy="576198"/>
          </a:xfrm>
          <a:prstGeom prst="straightConnector1">
            <a:avLst/>
          </a:prstGeom>
          <a:noFill/>
          <a:ln w="28575" cap="flat" cmpd="sng" algn="ctr">
            <a:solidFill>
              <a:srgbClr val="C0504D">
                <a:shade val="95000"/>
                <a:satMod val="105000"/>
              </a:srgbClr>
            </a:solidFill>
            <a:prstDash val="lgDashDot"/>
            <a:tailEnd type="arrow"/>
          </a:ln>
          <a:effectLst/>
        </p:spPr>
      </p:cxnSp>
      <p:cxnSp>
        <p:nvCxnSpPr>
          <p:cNvPr id="40" name="Straight Arrow Connector 35"/>
          <p:cNvCxnSpPr/>
          <p:nvPr/>
        </p:nvCxnSpPr>
        <p:spPr>
          <a:xfrm flipV="1">
            <a:off x="6983281" y="5077018"/>
            <a:ext cx="2736000" cy="1125005"/>
          </a:xfrm>
          <a:prstGeom prst="straightConnector1">
            <a:avLst/>
          </a:prstGeom>
          <a:noFill/>
          <a:ln w="28575" cap="flat" cmpd="sng" algn="ctr">
            <a:solidFill>
              <a:srgbClr val="8064A2">
                <a:shade val="95000"/>
                <a:satMod val="105000"/>
              </a:srgbClr>
            </a:solidFill>
            <a:prstDash val="lgDashDot"/>
            <a:tailEnd type="arrow"/>
          </a:ln>
          <a:effectLst/>
        </p:spPr>
      </p:cxnSp>
      <p:cxnSp>
        <p:nvCxnSpPr>
          <p:cNvPr id="41" name="Straight Arrow Connector 36"/>
          <p:cNvCxnSpPr/>
          <p:nvPr/>
        </p:nvCxnSpPr>
        <p:spPr>
          <a:xfrm flipV="1">
            <a:off x="6983282" y="6013338"/>
            <a:ext cx="2556000" cy="188684"/>
          </a:xfrm>
          <a:prstGeom prst="straightConnector1">
            <a:avLst/>
          </a:prstGeom>
          <a:noFill/>
          <a:ln w="28575" cap="flat" cmpd="sng" algn="ctr">
            <a:solidFill>
              <a:srgbClr val="8064A2">
                <a:shade val="95000"/>
                <a:satMod val="105000"/>
              </a:srgbClr>
            </a:solidFill>
            <a:prstDash val="lgDashDot"/>
            <a:tailEnd type="arrow"/>
          </a:ln>
          <a:effectLst/>
        </p:spPr>
      </p:cxnSp>
      <p:sp>
        <p:nvSpPr>
          <p:cNvPr id="42" name="Isosceles Triangle 37"/>
          <p:cNvSpPr/>
          <p:nvPr/>
        </p:nvSpPr>
        <p:spPr>
          <a:xfrm>
            <a:off x="5255589" y="4320798"/>
            <a:ext cx="1631969" cy="504172"/>
          </a:xfrm>
          <a:prstGeom prst="triangle">
            <a:avLst/>
          </a:prstGeom>
          <a:solidFill>
            <a:sysClr val="window" lastClr="FFFFFF"/>
          </a:solidFill>
          <a:ln w="25400" cap="flat" cmpd="sng" algn="ctr">
            <a:solidFill>
              <a:srgbClr val="9BBB59"/>
            </a:solidFill>
            <a:prstDash val="solid"/>
          </a:ln>
          <a:effectLst/>
        </p:spPr>
        <p:txBody>
          <a:bodyPr lIns="101882" tIns="50941" rIns="101882" bIns="50941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PM1</a:t>
            </a: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3" name="Isosceles Triangle 38"/>
          <p:cNvSpPr/>
          <p:nvPr/>
        </p:nvSpPr>
        <p:spPr>
          <a:xfrm>
            <a:off x="5255589" y="5041043"/>
            <a:ext cx="1919963" cy="504172"/>
          </a:xfrm>
          <a:prstGeom prst="triangle">
            <a:avLst/>
          </a:prstGeom>
          <a:solidFill>
            <a:sysClr val="window" lastClr="FFFFFF"/>
          </a:solidFill>
          <a:ln w="25400" cap="flat" cmpd="sng" algn="ctr">
            <a:solidFill>
              <a:srgbClr val="C0504D"/>
            </a:solidFill>
            <a:prstDash val="solid"/>
          </a:ln>
          <a:effectLst/>
        </p:spPr>
        <p:txBody>
          <a:bodyPr lIns="101882" tIns="50941" rIns="101882" bIns="50941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PM2</a:t>
            </a: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4" name="Isosceles Triangle 39"/>
          <p:cNvSpPr/>
          <p:nvPr/>
        </p:nvSpPr>
        <p:spPr>
          <a:xfrm>
            <a:off x="5351587" y="5805924"/>
            <a:ext cx="1727967" cy="576198"/>
          </a:xfrm>
          <a:prstGeom prst="triangle">
            <a:avLst/>
          </a:prstGeom>
          <a:solidFill>
            <a:sysClr val="window" lastClr="FFFFFF"/>
          </a:solidFill>
          <a:ln w="25400" cap="flat" cmpd="sng" algn="ctr">
            <a:solidFill>
              <a:srgbClr val="8064A2"/>
            </a:solidFill>
            <a:prstDash val="solid"/>
          </a:ln>
          <a:effectLst/>
        </p:spPr>
        <p:txBody>
          <a:bodyPr lIns="101882" tIns="50941" rIns="101882" bIns="50941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PM3</a:t>
            </a: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1342678" y="4968916"/>
            <a:ext cx="1055980" cy="360123"/>
          </a:xfrm>
          <a:prstGeom prst="rect">
            <a:avLst/>
          </a:prstGeom>
          <a:solidFill>
            <a:srgbClr val="F79646"/>
          </a:solidFill>
          <a:ln w="25400" cap="flat" cmpd="sng" algn="ctr">
            <a:solidFill>
              <a:srgbClr val="F79646">
                <a:shade val="50000"/>
              </a:srgbClr>
            </a:solidFill>
            <a:prstDash val="solid"/>
          </a:ln>
          <a:effectLst/>
        </p:spPr>
        <p:txBody>
          <a:bodyPr lIns="101882" tIns="50941" rIns="101882" bIns="50941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F1</a:t>
            </a: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46" name="Straight Arrow Connector 41"/>
          <p:cNvCxnSpPr>
            <a:stCxn id="45" idx="3"/>
          </p:cNvCxnSpPr>
          <p:nvPr/>
        </p:nvCxnSpPr>
        <p:spPr>
          <a:xfrm flipV="1">
            <a:off x="2398658" y="4608876"/>
            <a:ext cx="3120484" cy="540102"/>
          </a:xfrm>
          <a:prstGeom prst="straightConnector1">
            <a:avLst/>
          </a:prstGeom>
          <a:noFill/>
          <a:ln w="2857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arrow"/>
          </a:ln>
          <a:effectLst/>
        </p:spPr>
      </p:cxnSp>
      <p:cxnSp>
        <p:nvCxnSpPr>
          <p:cNvPr id="47" name="Straight Arrow Connector 42"/>
          <p:cNvCxnSpPr/>
          <p:nvPr/>
        </p:nvCxnSpPr>
        <p:spPr>
          <a:xfrm>
            <a:off x="3070871" y="5185073"/>
            <a:ext cx="2495953" cy="108037"/>
          </a:xfrm>
          <a:prstGeom prst="straightConnector1">
            <a:avLst/>
          </a:prstGeom>
          <a:noFill/>
          <a:ln w="28575" cap="flat" cmpd="sng" algn="ctr">
            <a:solidFill>
              <a:srgbClr val="4F81BD">
                <a:shade val="95000"/>
                <a:satMod val="105000"/>
              </a:srgbClr>
            </a:solidFill>
            <a:prstDash val="lgDashDot"/>
            <a:tailEnd type="arrow"/>
          </a:ln>
          <a:effectLst/>
        </p:spPr>
      </p:cxnSp>
      <p:cxnSp>
        <p:nvCxnSpPr>
          <p:cNvPr id="48" name="Straight Arrow Connector 43"/>
          <p:cNvCxnSpPr/>
          <p:nvPr/>
        </p:nvCxnSpPr>
        <p:spPr>
          <a:xfrm>
            <a:off x="2422798" y="5184940"/>
            <a:ext cx="3240360" cy="1008112"/>
          </a:xfrm>
          <a:prstGeom prst="straightConnector1">
            <a:avLst/>
          </a:prstGeom>
          <a:noFill/>
          <a:ln w="28575" cap="flat" cmpd="sng" algn="ctr">
            <a:solidFill>
              <a:srgbClr val="4F81BD">
                <a:shade val="95000"/>
                <a:satMod val="105000"/>
              </a:srgbClr>
            </a:solidFill>
            <a:prstDash val="lgDashDot"/>
            <a:tailEnd type="arrow"/>
          </a:ln>
          <a:effectLst/>
        </p:spPr>
      </p:cxnSp>
      <p:sp>
        <p:nvSpPr>
          <p:cNvPr id="49" name="Content Placeholder 4"/>
          <p:cNvSpPr>
            <a:spLocks noGrp="1"/>
          </p:cNvSpPr>
          <p:nvPr>
            <p:ph idx="1"/>
          </p:nvPr>
        </p:nvSpPr>
        <p:spPr>
          <a:xfrm>
            <a:off x="319184" y="439404"/>
            <a:ext cx="11464654" cy="4682499"/>
          </a:xfrm>
        </p:spPr>
        <p:txBody>
          <a:bodyPr>
            <a:noAutofit/>
          </a:bodyPr>
          <a:lstStyle/>
          <a:p>
            <a:pPr algn="just">
              <a:buFont typeface="Wingdings" pitchFamily="2" charset="2"/>
              <a:buChar char="v"/>
            </a:pPr>
            <a:r>
              <a:rPr lang="fr-FR" sz="2400" b="1" u="sng" dirty="0">
                <a:latin typeface="Times New Roman" pitchFamily="18" charset="0"/>
                <a:cs typeface="Times New Roman" pitchFamily="18" charset="0"/>
              </a:rPr>
              <a:t>Le service time </a:t>
            </a:r>
            <a:r>
              <a:rPr lang="fr-FR" sz="2400" b="1" u="sng" dirty="0" err="1">
                <a:latin typeface="Times New Roman" pitchFamily="18" charset="0"/>
                <a:cs typeface="Times New Roman" pitchFamily="18" charset="0"/>
              </a:rPr>
              <a:t>requirement</a:t>
            </a:r>
            <a:r>
              <a:rPr lang="fr-FR" sz="2400" b="1" u="sng" dirty="0">
                <a:latin typeface="Times New Roman" pitchFamily="18" charset="0"/>
                <a:cs typeface="Times New Roman" pitchFamily="18" charset="0"/>
              </a:rPr>
              <a:t>: STR</a:t>
            </a:r>
            <a:endParaRPr lang="fr-FR" sz="2400" dirty="0">
              <a:latin typeface="Times New Roman" pitchFamily="18" charset="0"/>
              <a:cs typeface="Times New Roman" pitchFamily="18" charset="0"/>
            </a:endParaRPr>
          </a:p>
          <a:p>
            <a:pPr lvl="0" algn="just">
              <a:buFont typeface="Wingdings" pitchFamily="2" charset="2"/>
              <a:buChar char="Ø"/>
            </a:pPr>
            <a:r>
              <a:rPr lang="fr-FR" sz="2400" dirty="0" err="1">
                <a:latin typeface="Times New Roman" pitchFamily="18" charset="0"/>
                <a:cs typeface="Times New Roman" pitchFamily="18" charset="0"/>
              </a:rPr>
              <a:t>Booking</a:t>
            </a:r>
            <a:r>
              <a:rPr lang="fr-FR" sz="2400" dirty="0">
                <a:latin typeface="Times New Roman" pitchFamily="18" charset="0"/>
                <a:cs typeface="Times New Roman" pitchFamily="18" charset="0"/>
              </a:rPr>
              <a:t> d’un espace de chargement sur le navire réservé 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pPr lvl="0" algn="just">
              <a:buFont typeface="Wingdings" pitchFamily="2" charset="2"/>
              <a:buChar char="Ø"/>
            </a:pPr>
            <a:r>
              <a:rPr lang="fr-FR" sz="2400" dirty="0">
                <a:latin typeface="Times New Roman" pitchFamily="18" charset="0"/>
                <a:cs typeface="Times New Roman" pitchFamily="18" charset="0"/>
              </a:rPr>
              <a:t>Fixation d’une durée de séjour par l’agent maritime 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pPr lvl="0" algn="just">
              <a:buFont typeface="Wingdings" pitchFamily="2" charset="2"/>
              <a:buChar char="Ø"/>
            </a:pPr>
            <a:r>
              <a:rPr lang="fr-FR" sz="2400" dirty="0">
                <a:latin typeface="Times New Roman" pitchFamily="18" charset="0"/>
                <a:cs typeface="Times New Roman" pitchFamily="18" charset="0"/>
              </a:rPr>
              <a:t>Exigence des durées minimales qui rendent les transporteurs restreint par une contrainte de temps 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pPr lvl="0" algn="just">
              <a:buFont typeface="Wingdings" pitchFamily="2" charset="2"/>
              <a:buChar char="Ø"/>
            </a:pPr>
            <a:r>
              <a:rPr lang="fr-FR" sz="2400" dirty="0">
                <a:latin typeface="Times New Roman" pitchFamily="18" charset="0"/>
                <a:cs typeface="Times New Roman" pitchFamily="18" charset="0"/>
              </a:rPr>
              <a:t>Paiement d’une redevance sur chaque jour de retard 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pPr lvl="0" algn="just">
              <a:buFont typeface="Wingdings" pitchFamily="2" charset="2"/>
              <a:buChar char="Ø"/>
            </a:pPr>
            <a:r>
              <a:rPr lang="fr-FR" sz="2400" dirty="0">
                <a:latin typeface="Times New Roman" pitchFamily="18" charset="0"/>
                <a:cs typeface="Times New Roman" pitchFamily="18" charset="0"/>
              </a:rPr>
              <a:t>Localisation des hubs de mutualisation qui sert à minimiser le cout de transport tout en respectant la contrainte de temps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0" name="Espace réservé du numéro de diapositive 4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b="1" smtClean="0">
                <a:solidFill>
                  <a:schemeClr val="tx1"/>
                </a:solidFill>
              </a:rPr>
              <a:pPr/>
              <a:t>18</a:t>
            </a:fld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7226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46" restart="whenNotActive" fill="hold" evtFilter="cancelBubble" nodeType="interactiveSeq">
                <p:stCondLst>
                  <p:cond evt="onClick" delay="0">
                    <p:tgtEl>
                      <p:spTgt spid="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7" fill="hold">
                      <p:stCondLst>
                        <p:cond delay="0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"/>
                            </p:stCondLst>
                            <p:childTnLst>
                              <p:par>
                                <p:cTn id="55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900" decel="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00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300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4000"/>
                            </p:stCondLst>
                            <p:childTnLst>
                              <p:par>
                                <p:cTn id="7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0"/>
                            </p:stCondLst>
                            <p:childTnLst>
                              <p:par>
                                <p:cTn id="7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4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6000"/>
                            </p:stCondLst>
                            <p:childTnLst>
                              <p:par>
                                <p:cTn id="7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4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7000"/>
                            </p:stCondLst>
                            <p:childTnLst>
                              <p:par>
                                <p:cTn id="8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4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8000"/>
                            </p:stCondLst>
                            <p:childTnLst>
                              <p:par>
                                <p:cTn id="8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9000"/>
                            </p:stCondLst>
                            <p:childTnLst>
                              <p:par>
                                <p:cTn id="9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10000"/>
                            </p:stCondLst>
                            <p:childTnLst>
                              <p:par>
                                <p:cTn id="9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11000"/>
                            </p:stCondLst>
                            <p:childTnLst>
                              <p:par>
                                <p:cTn id="9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12000"/>
                            </p:stCondLst>
                            <p:childTnLst>
                              <p:par>
                                <p:cTn id="10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13000"/>
                            </p:stCondLst>
                            <p:childTnLst>
                              <p:par>
                                <p:cTn id="10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4000"/>
                            </p:stCondLst>
                            <p:childTnLst>
                              <p:par>
                                <p:cTn id="1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15000"/>
                            </p:stCondLst>
                            <p:childTnLst>
                              <p:par>
                                <p:cTn id="1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16000"/>
                            </p:stCondLst>
                            <p:childTnLst>
                              <p:par>
                                <p:cTn id="1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17000"/>
                            </p:stCondLst>
                            <p:childTnLst>
                              <p:par>
                                <p:cTn id="1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18000"/>
                            </p:stCondLst>
                            <p:childTnLst>
                              <p:par>
                                <p:cTn id="1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19000"/>
                            </p:stCondLst>
                            <p:childTnLst>
                              <p:par>
                                <p:cTn id="1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20000"/>
                            </p:stCondLst>
                            <p:childTnLst>
                              <p:par>
                                <p:cTn id="1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21000"/>
                            </p:stCondLst>
                            <p:childTnLst>
                              <p:par>
                                <p:cTn id="1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22000"/>
                            </p:stCondLst>
                            <p:childTnLst>
                              <p:par>
                                <p:cTn id="1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"/>
                  </p:tgtEl>
                </p:cond>
              </p:nextCondLst>
            </p:seq>
          </p:childTnLst>
        </p:cTn>
      </p:par>
    </p:tnLst>
    <p:bldLst>
      <p:bldP spid="6" grpId="0"/>
      <p:bldP spid="3" grpId="0"/>
      <p:bldP spid="9" grpId="0" animBg="1"/>
      <p:bldP spid="9" grpId="1" animBg="1"/>
      <p:bldP spid="10" grpId="0" animBg="1"/>
      <p:bldP spid="10" grpId="1" animBg="1"/>
      <p:bldP spid="31" grpId="0" animBg="1"/>
      <p:bldP spid="32" grpId="0" animBg="1"/>
      <p:bldP spid="33" grpId="0" animBg="1"/>
      <p:bldP spid="34" grpId="0" animBg="1"/>
      <p:bldP spid="35" grpId="0" animBg="1"/>
      <p:bldP spid="42" grpId="0" animBg="1"/>
      <p:bldP spid="43" grpId="0" animBg="1"/>
      <p:bldP spid="44" grpId="0" animBg="1"/>
      <p:bldP spid="45" grpId="0" animBg="1"/>
      <p:bldP spid="49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2227184" y="1241"/>
                <a:ext cx="9963229" cy="685710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04" tIns="60952" rIns="121904" bIns="6095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r>
                  <a:rPr lang="fr-FR" sz="2800" b="1" dirty="0">
                    <a:solidFill>
                      <a:srgbClr val="C00000"/>
                    </a:solidFill>
                  </a:rPr>
                  <a:t> </a:t>
                </a:r>
                <a:endParaRPr lang="fr-FR" sz="3600" b="1" dirty="0" smtClean="0">
                  <a:solidFill>
                    <a:srgbClr val="C00000"/>
                  </a:solidFill>
                  <a:effectLst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8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sz="28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fr-FR" sz="28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nm</m:t>
                          </m:r>
                          <m:r>
                            <a:rPr lang="fr-FR" sz="28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fr-FR" sz="28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≤ </m:t>
                      </m:r>
                      <m:sSub>
                        <m:sSubPr>
                          <m:ctrlPr>
                            <a:rPr lang="fr-FR" sz="28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sz="28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k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fr-FR" sz="28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m</m:t>
                          </m:r>
                        </m:sub>
                      </m:sSub>
                      <m:r>
                        <a:rPr lang="fr-FR" sz="28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m:rPr>
                          <m:sty m:val="p"/>
                        </m:rPr>
                        <a:rPr lang="fr-FR" sz="28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  <m:r>
                        <a:rPr lang="fr-FR" sz="28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∀ </m:t>
                      </m:r>
                      <m:r>
                        <m:rPr>
                          <m:sty m:val="p"/>
                        </m:rPr>
                        <a:rPr lang="fr-FR" sz="28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fr-FR" sz="28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r>
                        <m:rPr>
                          <m:sty m:val="p"/>
                        </m:rPr>
                        <a:rPr lang="fr-FR" sz="28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fr-FR" sz="28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∀ </m:t>
                      </m:r>
                      <m:r>
                        <m:rPr>
                          <m:sty m:val="p"/>
                        </m:rPr>
                        <a:rPr lang="fr-FR" sz="28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m</m:t>
                      </m:r>
                      <m:r>
                        <a:rPr lang="fr-FR" sz="28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fr-FR" sz="28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fr-FR" sz="28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e>
                        <m:sup>
                          <m:r>
                            <a:rPr lang="fr-FR" sz="28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fr-FR" sz="28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  (10)</m:t>
                      </m:r>
                    </m:oMath>
                  </m:oMathPara>
                </a14:m>
                <a:endParaRPr lang="fr-FR" sz="2800" b="1" i="1" dirty="0">
                  <a:solidFill>
                    <a:srgbClr val="C0000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fr-FR" sz="28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fr-FR" sz="28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fr-FR" sz="28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fr-FR" sz="28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fr-FR" sz="28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fr-FR" sz="28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8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fr-FR" sz="28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fr-FR" sz="28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  <m:r>
                            <a:rPr lang="fr-FR" sz="28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</m:e>
                      </m:nary>
                      <m:acc>
                        <m:accPr>
                          <m:chr m:val="̅"/>
                          <m:ctrlPr>
                            <a:rPr lang="fr-FR" sz="28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fr-FR" sz="28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k</m:t>
                          </m:r>
                        </m:e>
                      </m:acc>
                      <m:r>
                        <a:rPr lang="fr-FR" sz="28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   (11)</m:t>
                      </m:r>
                    </m:oMath>
                  </m:oMathPara>
                </a14:m>
                <a:endParaRPr lang="fr-FR" sz="2800" b="1" i="1" dirty="0">
                  <a:solidFill>
                    <a:srgbClr val="C0000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8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sz="28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k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fr-FR" sz="28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m</m:t>
                          </m:r>
                        </m:sub>
                      </m:sSub>
                      <m:r>
                        <a:rPr lang="fr-FR" sz="28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∈ </m:t>
                      </m:r>
                      <m:d>
                        <m:dPr>
                          <m:begChr m:val="{"/>
                          <m:endChr m:val="}"/>
                          <m:ctrlPr>
                            <a:rPr lang="fr-FR" sz="28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8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0,1</m:t>
                          </m:r>
                        </m:e>
                      </m:d>
                      <m:r>
                        <a:rPr lang="fr-FR" sz="28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 (12)</m:t>
                      </m:r>
                    </m:oMath>
                  </m:oMathPara>
                </a14:m>
                <a:endParaRPr lang="fr-FR" sz="2800" b="1" i="1" dirty="0">
                  <a:solidFill>
                    <a:srgbClr val="C00000"/>
                  </a:solidFill>
                  <a:latin typeface="Cambria Math" panose="02040503050406030204" pitchFamily="18" charset="0"/>
                </a:endParaRPr>
              </a:p>
              <a:p>
                <a:pPr lvl="0" defTabSz="1219078"/>
                <a:endParaRPr lang="fr-FR" sz="2400" b="1" i="1" dirty="0" smtClean="0">
                  <a:solidFill>
                    <a:srgbClr val="C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7184" y="1241"/>
                <a:ext cx="9963229" cy="685710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3"/>
          <p:cNvSpPr txBox="1">
            <a:spLocks/>
          </p:cNvSpPr>
          <p:nvPr/>
        </p:nvSpPr>
        <p:spPr>
          <a:xfrm>
            <a:off x="2222424" y="189434"/>
            <a:ext cx="8346787" cy="763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1219078" rtl="0" eaLnBrk="1" latinLnBrk="0" hangingPunct="1">
              <a:spcBef>
                <a:spcPct val="0"/>
              </a:spcBef>
              <a:buNone/>
              <a:defRPr sz="4800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fr-FR" b="1" dirty="0">
                <a:ln w="11430"/>
                <a:solidFill>
                  <a:prstClr val="black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Les sous contraintes:</a:t>
            </a:r>
          </a:p>
        </p:txBody>
      </p:sp>
      <p:sp>
        <p:nvSpPr>
          <p:cNvPr id="3" name="ZoneTexte 2"/>
          <p:cNvSpPr txBox="1"/>
          <p:nvPr/>
        </p:nvSpPr>
        <p:spPr>
          <a:xfrm>
            <a:off x="2710830" y="1197546"/>
            <a:ext cx="95050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fr-FR" sz="2400" b="1" dirty="0" smtClean="0"/>
              <a:t>Contrainte </a:t>
            </a:r>
            <a:r>
              <a:rPr lang="fr-FR" sz="2400" b="1" dirty="0"/>
              <a:t>d’ouverture</a:t>
            </a:r>
          </a:p>
        </p:txBody>
      </p:sp>
      <p:sp>
        <p:nvSpPr>
          <p:cNvPr id="7" name="Rectangle 6"/>
          <p:cNvSpPr/>
          <p:nvPr/>
        </p:nvSpPr>
        <p:spPr>
          <a:xfrm>
            <a:off x="2209936" y="5197629"/>
            <a:ext cx="9980477" cy="908236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fr-FR" sz="2200" b="1" dirty="0">
                <a:latin typeface="Times New Roman" pitchFamily="18" charset="0"/>
                <a:cs typeface="Times New Roman" pitchFamily="18" charset="0"/>
              </a:rPr>
              <a:t>les flux doivent passer par des plateformes de mutualisation ouvertes.</a:t>
            </a:r>
            <a:endParaRPr lang="en-US" sz="22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>
          <a:xfrm>
            <a:off x="8759502" y="6382122"/>
            <a:ext cx="2844430" cy="365210"/>
          </a:xfrm>
        </p:spPr>
        <p:txBody>
          <a:bodyPr/>
          <a:lstStyle/>
          <a:p>
            <a:fld id="{B82CCC60-E8CD-4174-8B1A-7DF615B22EEF}" type="slidenum">
              <a:rPr lang="en-US" b="1" smtClean="0">
                <a:solidFill>
                  <a:schemeClr val="tx1"/>
                </a:solidFill>
              </a:rPr>
              <a:pPr/>
              <a:t>19</a:t>
            </a:fld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3602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3" grpId="0"/>
      <p:bldP spid="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AutoShape 29"/>
          <p:cNvSpPr>
            <a:spLocks noChangeArrowheads="1"/>
          </p:cNvSpPr>
          <p:nvPr/>
        </p:nvSpPr>
        <p:spPr bwMode="gray">
          <a:xfrm>
            <a:off x="-7254602" y="4898959"/>
            <a:ext cx="6806314" cy="4890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101882" tIns="50941" rIns="101882" bIns="50941" anchor="ctr"/>
          <a:lstStyle/>
          <a:p>
            <a:pPr algn="ctr"/>
            <a:r>
              <a:rPr lang="fr-FR" sz="27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Résultats et discussion </a:t>
            </a:r>
          </a:p>
        </p:txBody>
      </p:sp>
      <p:sp>
        <p:nvSpPr>
          <p:cNvPr id="50" name="AutoShape 24"/>
          <p:cNvSpPr>
            <a:spLocks noChangeArrowheads="1"/>
          </p:cNvSpPr>
          <p:nvPr/>
        </p:nvSpPr>
        <p:spPr bwMode="gray">
          <a:xfrm>
            <a:off x="-7226274" y="4934303"/>
            <a:ext cx="6806314" cy="4890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101882" tIns="50941" rIns="101882" bIns="50941" anchor="ctr"/>
          <a:lstStyle/>
          <a:p>
            <a:pPr algn="ctr"/>
            <a:r>
              <a:rPr lang="fr-FR" sz="27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Formulation et Modélisation</a:t>
            </a:r>
            <a:endParaRPr lang="fr-FR" sz="2700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0" name="AutoShape 20"/>
          <p:cNvSpPr>
            <a:spLocks noChangeArrowheads="1"/>
          </p:cNvSpPr>
          <p:nvPr/>
        </p:nvSpPr>
        <p:spPr bwMode="gray">
          <a:xfrm>
            <a:off x="-7197946" y="4942314"/>
            <a:ext cx="6806314" cy="4890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101882" tIns="50941" rIns="101882" bIns="50941" anchor="ctr"/>
          <a:lstStyle/>
          <a:p>
            <a:pPr algn="ctr"/>
            <a:r>
              <a:rPr lang="fr-FR" sz="27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Problématique et objectifs</a:t>
            </a:r>
            <a:endParaRPr lang="fr-FR" sz="2700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9" name="AutoShape 20"/>
          <p:cNvSpPr>
            <a:spLocks noChangeArrowheads="1"/>
          </p:cNvSpPr>
          <p:nvPr/>
        </p:nvSpPr>
        <p:spPr bwMode="gray">
          <a:xfrm>
            <a:off x="-7226274" y="4922918"/>
            <a:ext cx="6806314" cy="4890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101882" tIns="50941" rIns="101882" bIns="50941" anchor="ctr"/>
          <a:lstStyle/>
          <a:p>
            <a:pPr algn="ctr"/>
            <a:r>
              <a:rPr lang="fr-FR" sz="27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Motivation</a:t>
            </a:r>
            <a:endParaRPr lang="fr-FR" sz="2700" dirty="0">
              <a:solidFill>
                <a:schemeClr val="tx1"/>
              </a:solidFill>
            </a:endParaRPr>
          </a:p>
        </p:txBody>
      </p:sp>
      <p:sp>
        <p:nvSpPr>
          <p:cNvPr id="49" name="AutoShape 22"/>
          <p:cNvSpPr>
            <a:spLocks noChangeArrowheads="1"/>
          </p:cNvSpPr>
          <p:nvPr/>
        </p:nvSpPr>
        <p:spPr bwMode="gray">
          <a:xfrm>
            <a:off x="-7226274" y="4898959"/>
            <a:ext cx="6806314" cy="4890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101882" tIns="50941" rIns="101882" bIns="50941" anchor="ctr"/>
          <a:lstStyle/>
          <a:p>
            <a:pPr algn="ctr"/>
            <a:r>
              <a:rPr lang="fr-FR" sz="27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Etat de l’art</a:t>
            </a:r>
            <a:endParaRPr lang="fr-FR" sz="2700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2" name="AutoShape 29"/>
          <p:cNvSpPr>
            <a:spLocks noChangeArrowheads="1"/>
          </p:cNvSpPr>
          <p:nvPr/>
        </p:nvSpPr>
        <p:spPr bwMode="gray">
          <a:xfrm>
            <a:off x="-7226274" y="4895459"/>
            <a:ext cx="6806314" cy="489063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101882" tIns="50941" rIns="101882" bIns="50941" anchor="ctr"/>
          <a:lstStyle/>
          <a:p>
            <a:pPr algn="ctr"/>
            <a:r>
              <a:rPr lang="fr-FR" sz="27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Conclusion  </a:t>
            </a:r>
            <a:r>
              <a:rPr lang="fr-FR" sz="27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et perspectives</a:t>
            </a:r>
            <a:endParaRPr lang="fr-FR" sz="2700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48" name="Groupe 47"/>
          <p:cNvGrpSpPr/>
          <p:nvPr/>
        </p:nvGrpSpPr>
        <p:grpSpPr>
          <a:xfrm>
            <a:off x="12071870" y="4653930"/>
            <a:ext cx="7272808" cy="2016224"/>
            <a:chOff x="-3913906" y="4673325"/>
            <a:chExt cx="7272808" cy="2016224"/>
          </a:xfrm>
        </p:grpSpPr>
        <p:pic>
          <p:nvPicPr>
            <p:cNvPr id="5" name="Image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913906" y="4673325"/>
              <a:ext cx="7272808" cy="2016224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6" name="Image 54" descr="shutterstock_111903647-character-with-plan.jp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21120" y="4821136"/>
              <a:ext cx="1249311" cy="1220481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</p:grp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944DB-A329-4CF8-9016-73D2C6EDA253}" type="slidenum">
              <a:rPr lang="en-US" sz="1600" b="1" smtClean="0">
                <a:solidFill>
                  <a:schemeClr val="tx1"/>
                </a:solidFill>
              </a:rPr>
              <a:pPr/>
              <a:t>2</a:t>
            </a:fld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4968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7.57911E-7 -3.3557E-6 L -1.33208 0.02106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6610" y="104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000"/>
                            </p:stCondLst>
                            <p:childTnLst>
                              <p:par>
                                <p:cTn id="8" presetID="63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49772E-6 2.15228E-6 L 0.85493 0.0317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740" y="157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4000"/>
                            </p:stCondLst>
                            <p:childTnLst>
                              <p:par>
                                <p:cTn id="11" presetID="64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85493 0.0317 L 0.70973 -0.65541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267" y="-343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0"/>
                            </p:stCondLst>
                            <p:childTnLst>
                              <p:par>
                                <p:cTn id="14" presetID="63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55749E-6 -4.98264E-6 L 0.85845 0.02893 " pathEditMode="relative" rAng="0" ptsTypes="AA">
                                      <p:cBhvr>
                                        <p:cTn id="15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922" y="143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0"/>
                            </p:stCondLst>
                            <p:childTnLst>
                              <p:par>
                                <p:cTn id="17" presetID="64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85259 0.02893 L 0.83865 -0.52696 " pathEditMode="relative" rAng="0" ptsTypes="AA">
                                      <p:cBhvr>
                                        <p:cTn id="1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03" y="-277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7000"/>
                            </p:stCondLst>
                            <p:childTnLst>
                              <p:par>
                                <p:cTn id="20" presetID="63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49772E-6 3.57093E-6 L 0.86678 0.03517 " pathEditMode="relative" rAng="0" ptsTypes="AA">
                                      <p:cBhvr>
                                        <p:cTn id="21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339" y="17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8000"/>
                            </p:stCondLst>
                            <p:childTnLst>
                              <p:par>
                                <p:cTn id="23" presetID="64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85493 0.03517 L 0.92889 -0.3895 " pathEditMode="relative" rAng="0" ptsTypes="AA">
                                      <p:cBhvr>
                                        <p:cTn id="24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98" y="-2124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9000"/>
                            </p:stCondLst>
                            <p:childTnLst>
                              <p:par>
                                <p:cTn id="26" presetID="63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49772E-6 2.15691E-6 L 0.86079 0.03008 " pathEditMode="relative" rAng="0" ptsTypes="AA">
                                      <p:cBhvr>
                                        <p:cTn id="27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039" y="150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0"/>
                            </p:stCondLst>
                            <p:childTnLst>
                              <p:par>
                                <p:cTn id="29" presetID="64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85493 0.03008 L 0.8785 -0.27586 " pathEditMode="relative" rAng="0" ptsTypes="AA">
                                      <p:cBhvr>
                                        <p:cTn id="30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72" y="-1529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1000"/>
                            </p:stCondLst>
                            <p:childTnLst>
                              <p:par>
                                <p:cTn id="32" presetID="63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44706E-6 3.57093E-6 L 0.86913 0.03517 " pathEditMode="relative" rAng="0" ptsTypes="AA">
                                      <p:cBhvr>
                                        <p:cTn id="33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456" y="17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2000"/>
                            </p:stCondLst>
                            <p:childTnLst>
                              <p:par>
                                <p:cTn id="35" presetID="64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85728 0.03517 L 0.83957 -0.14488 " pathEditMode="relative" rAng="0" ptsTypes="AA">
                                      <p:cBhvr>
                                        <p:cTn id="36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86" y="-900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3000"/>
                            </p:stCondLst>
                            <p:childTnLst>
                              <p:par>
                                <p:cTn id="38" presetID="63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49772E-6 -3.57325E-6 L 0.86678 0.03564 " pathEditMode="relative" rAng="0" ptsTypes="AA">
                                      <p:cBhvr>
                                        <p:cTn id="39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339" y="178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4000"/>
                            </p:stCondLst>
                            <p:childTnLst>
                              <p:par>
                                <p:cTn id="41" presetID="64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85493 0.03564 L 0.77223 -0.00786 " pathEditMode="relative" rAng="0" ptsTypes="AA">
                                      <p:cBhvr>
                                        <p:cTn id="42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141" y="-217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0"/>
                            </p:stCondLst>
                            <p:childTnLst>
                              <p:par>
                                <p:cTn id="44" presetID="63" presetClass="path" presetSubtype="0" accel="50000" decel="5000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1.33208 0.02106 L -1.81052 0.01042 " pathEditMode="relative" rAng="0" ptsTypes="AA">
                                      <p:cBhvr>
                                        <p:cTn id="45" dur="5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922" y="-53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51" grpId="1" animBg="1"/>
      <p:bldP spid="50" grpId="0" animBg="1"/>
      <p:bldP spid="50" grpId="1" animBg="1"/>
      <p:bldP spid="30" grpId="0" animBg="1"/>
      <p:bldP spid="30" grpId="1" animBg="1"/>
      <p:bldP spid="29" grpId="0" animBg="1"/>
      <p:bldP spid="29" grpId="1" animBg="1"/>
      <p:bldP spid="49" grpId="0" animBg="1"/>
      <p:bldP spid="49" grpId="1" animBg="1"/>
      <p:bldP spid="52" grpId="0" animBg="1"/>
      <p:bldP spid="52" grpId="1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2227184" y="1241"/>
                <a:ext cx="9963229" cy="685710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04" tIns="60952" rIns="121904" bIns="6095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 i="1" dirty="0" smtClean="0">
                  <a:solidFill>
                    <a:srgbClr val="C00000"/>
                  </a:solidFill>
                </a:endParaRPr>
              </a:p>
              <a:p>
                <a:endParaRPr lang="fr-FR" i="1" dirty="0">
                  <a:solidFill>
                    <a:srgbClr val="C00000"/>
                  </a:solidFill>
                </a:endParaRPr>
              </a:p>
              <a:p>
                <a:endParaRPr lang="fr-FR" sz="2800" i="1" dirty="0">
                  <a:solidFill>
                    <a:srgbClr val="C0000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FR" sz="28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sz="28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𝒍</m:t>
                          </m:r>
                        </m:e>
                        <m:sub>
                          <m:r>
                            <a:rPr lang="fr-FR" sz="28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  <m:sup>
                          <m:r>
                            <a:rPr lang="fr-FR" sz="28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</m:sup>
                      </m:sSubSup>
                      <m:sSubSup>
                        <m:sSubSupPr>
                          <m:ctrlPr>
                            <a:rPr lang="fr-FR" sz="28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sz="28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fr-FR" sz="28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  <m:sup>
                          <m:r>
                            <a:rPr lang="fr-FR" sz="28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</m:sup>
                      </m:sSubSup>
                      <m:r>
                        <a:rPr lang="fr-FR" sz="28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≤</m:t>
                      </m:r>
                      <m:sSubSup>
                        <m:sSubSupPr>
                          <m:ctrlPr>
                            <a:rPr lang="fr-FR" sz="28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sz="28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FR" sz="28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fr-FR" sz="28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  <m:sup>
                          <m:r>
                            <a:rPr lang="fr-FR" sz="28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</m:sup>
                      </m:sSubSup>
                      <m:r>
                        <a:rPr lang="fr-FR" sz="28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  ≤</m:t>
                      </m:r>
                      <m:sSubSup>
                        <m:sSubSupPr>
                          <m:ctrlPr>
                            <a:rPr lang="fr-FR" sz="28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sz="28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𝒍</m:t>
                          </m:r>
                        </m:e>
                        <m:sub>
                          <m:r>
                            <a:rPr lang="fr-FR" sz="28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</m:sub>
                        <m:sup>
                          <m:r>
                            <a:rPr lang="fr-FR" sz="28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</m:sup>
                      </m:sSubSup>
                      <m:sSubSup>
                        <m:sSubSupPr>
                          <m:ctrlPr>
                            <a:rPr lang="fr-FR" sz="28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sz="28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fr-FR" sz="28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  <m:sup>
                          <m:r>
                            <a:rPr lang="fr-FR" sz="28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fr-FR" sz="28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bSup>
                      <m:r>
                        <a:rPr lang="fr-FR" sz="28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    ∀ </m:t>
                      </m:r>
                      <m:r>
                        <a:rPr lang="fr-FR" sz="28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fr-FR" sz="28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fr-FR" sz="28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fr-FR" sz="28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, ∀</m:t>
                      </m:r>
                      <m:r>
                        <a:rPr lang="fr-FR" sz="28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𝒔</m:t>
                      </m:r>
                      <m:r>
                        <a:rPr lang="fr-FR" sz="28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fr-FR" sz="28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8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fr-FR" sz="28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  <m:r>
                        <a:rPr lang="fr-FR" sz="28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  (</m:t>
                      </m:r>
                      <m:r>
                        <a:rPr lang="fr-FR" sz="28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𝟏𝟑</m:t>
                      </m:r>
                      <m:r>
                        <a:rPr lang="fr-FR" sz="28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2800" b="1" dirty="0">
                  <a:solidFill>
                    <a:srgbClr val="C00000"/>
                  </a:solidFill>
                </a:endParaRPr>
              </a:p>
              <a:p>
                <a:pPr algn="ctr"/>
                <a:r>
                  <a:rPr lang="fr-FR" sz="2800" b="1" dirty="0">
                    <a:solidFill>
                      <a:srgbClr val="C00000"/>
                    </a:solidFill>
                  </a:rPr>
                  <a:t>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8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8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fr-FR" sz="28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</m:sub>
                    </m:sSub>
                    <m:r>
                      <a:rPr lang="fr-FR" sz="28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∑"/>
                        <m:limLoc m:val="undOvr"/>
                        <m:supHide m:val="on"/>
                        <m:ctrlPr>
                          <a:rPr lang="fr-FR" sz="28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fr-FR" sz="28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𝒔</m:t>
                        </m:r>
                        <m:r>
                          <a:rPr lang="fr-FR" sz="28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fr-FR" sz="28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28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𝑺</m:t>
                            </m:r>
                          </m:e>
                          <m:sub>
                            <m:r>
                              <a:rPr lang="fr-FR" sz="28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𝒂</m:t>
                            </m:r>
                          </m:sub>
                        </m:sSub>
                      </m:sub>
                      <m:sup/>
                      <m:e>
                        <m:sSubSup>
                          <m:sSubSupPr>
                            <m:ctrlPr>
                              <a:rPr lang="fr-FR" sz="28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fr-FR" sz="28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  <m:sub>
                            <m:r>
                              <a:rPr lang="fr-FR" sz="28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𝒂</m:t>
                            </m:r>
                          </m:sub>
                          <m:sup>
                            <m:r>
                              <a:rPr lang="fr-FR" sz="28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𝒔</m:t>
                            </m:r>
                          </m:sup>
                        </m:sSubSup>
                      </m:e>
                    </m:nary>
                    <m:r>
                      <a:rPr lang="fr-FR" sz="28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∀ </m:t>
                    </m:r>
                    <m:r>
                      <a:rPr lang="fr-FR" sz="28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𝒂</m:t>
                    </m:r>
                    <m:r>
                      <a:rPr lang="fr-FR" sz="28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fr-FR" sz="28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𝑨</m:t>
                    </m:r>
                    <m:r>
                      <a:rPr lang="fr-FR" sz="28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 (</m:t>
                    </m:r>
                    <m:r>
                      <a:rPr lang="fr-FR" sz="28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𝟏𝟒</m:t>
                    </m:r>
                    <m:r>
                      <a:rPr lang="fr-FR" sz="28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FR" sz="2800" b="1" dirty="0">
                  <a:solidFill>
                    <a:srgbClr val="C00000"/>
                  </a:solidFill>
                </a:endParaRPr>
              </a:p>
              <a:p>
                <a:r>
                  <a:rPr lang="fr-FR" sz="2800" b="1" dirty="0">
                    <a:solidFill>
                      <a:srgbClr val="C00000"/>
                    </a:solidFill>
                  </a:rPr>
                  <a:t> 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FR" sz="28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sz="28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fr-FR" sz="28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  <m:sup>
                          <m:r>
                            <a:rPr lang="fr-FR" sz="28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</m:sup>
                      </m:sSubSup>
                      <m:r>
                        <a:rPr lang="fr-FR" sz="28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∈</m:t>
                      </m:r>
                      <m:d>
                        <m:dPr>
                          <m:begChr m:val="{"/>
                          <m:endChr m:val="}"/>
                          <m:ctrlPr>
                            <a:rPr lang="fr-FR" sz="28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8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fr-FR" sz="28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28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fr-FR" sz="28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∀</m:t>
                      </m:r>
                      <m:r>
                        <a:rPr lang="fr-FR" sz="28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fr-FR" sz="28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fr-FR" sz="28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fr-FR" sz="28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; ∀</m:t>
                      </m:r>
                      <m:r>
                        <a:rPr lang="fr-FR" sz="28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𝒔</m:t>
                      </m:r>
                      <m:r>
                        <a:rPr lang="fr-FR" sz="28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fr-FR" sz="28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8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fr-FR" sz="28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  <m:r>
                            <a:rPr lang="fr-FR" sz="28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</m:sub>
                      </m:sSub>
                      <m:r>
                        <a:rPr lang="fr-FR" sz="28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28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𝟏𝟓</m:t>
                      </m:r>
                      <m:r>
                        <a:rPr lang="fr-FR" sz="28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2800" b="1" dirty="0">
                  <a:solidFill>
                    <a:srgbClr val="C00000"/>
                  </a:solidFill>
                </a:endParaRPr>
              </a:p>
              <a:p>
                <a:r>
                  <a:rPr lang="fr-FR" sz="2800" b="1" dirty="0">
                    <a:solidFill>
                      <a:srgbClr val="C00000"/>
                    </a:solidFill>
                  </a:rPr>
                  <a:t> 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fr-FR" sz="28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fr-FR" sz="28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fr-FR" sz="28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fr-FR" sz="28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8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fr-FR" sz="28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sub>
                          </m:sSub>
                        </m:sub>
                        <m:sup/>
                        <m:e>
                          <m:sSubSup>
                            <m:sSubSupPr>
                              <m:ctrlPr>
                                <a:rPr lang="fr-FR" sz="28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fr-FR" sz="28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fr-FR" sz="28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sub>
                            <m:sup>
                              <m:r>
                                <a:rPr lang="fr-FR" sz="28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  <m:r>
                                <a:rPr lang="fr-FR" sz="28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p>
                          </m:sSubSup>
                        </m:e>
                      </m:nary>
                      <m:r>
                        <a:rPr lang="fr-FR" sz="28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fr-FR" sz="28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fr-FR" sz="28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∀</m:t>
                      </m:r>
                      <m:r>
                        <a:rPr lang="fr-FR" sz="28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fr-FR" sz="28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fr-FR" sz="28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fr-FR" sz="28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 (</m:t>
                      </m:r>
                      <m:r>
                        <a:rPr lang="fr-FR" sz="28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𝟏𝟔</m:t>
                      </m:r>
                      <m:r>
                        <a:rPr lang="fr-FR" sz="28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2800" b="1" dirty="0">
                  <a:solidFill>
                    <a:srgbClr val="C00000"/>
                  </a:solidFill>
                </a:endParaRPr>
              </a:p>
              <a:p>
                <a:pPr lvl="0" defTabSz="1219078"/>
                <a:endParaRPr lang="fr-FR" sz="2400" b="1" i="1" dirty="0" smtClean="0">
                  <a:solidFill>
                    <a:srgbClr val="C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7184" y="1241"/>
                <a:ext cx="9963229" cy="685710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3"/>
          <p:cNvSpPr txBox="1">
            <a:spLocks/>
          </p:cNvSpPr>
          <p:nvPr/>
        </p:nvSpPr>
        <p:spPr>
          <a:xfrm>
            <a:off x="2222424" y="189434"/>
            <a:ext cx="8346787" cy="763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1219078" rtl="0" eaLnBrk="1" latinLnBrk="0" hangingPunct="1">
              <a:spcBef>
                <a:spcPct val="0"/>
              </a:spcBef>
              <a:buNone/>
              <a:defRPr sz="4800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fr-FR" b="1" dirty="0">
                <a:ln w="11430"/>
                <a:solidFill>
                  <a:prstClr val="black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Les sous contraintes:</a:t>
            </a:r>
          </a:p>
        </p:txBody>
      </p:sp>
      <p:sp>
        <p:nvSpPr>
          <p:cNvPr id="3" name="ZoneTexte 2"/>
          <p:cNvSpPr txBox="1"/>
          <p:nvPr/>
        </p:nvSpPr>
        <p:spPr>
          <a:xfrm>
            <a:off x="2692232" y="846893"/>
            <a:ext cx="95050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fr-FR" sz="2400" b="1" dirty="0" smtClean="0"/>
              <a:t>Contrainte </a:t>
            </a:r>
            <a:r>
              <a:rPr lang="fr-FR" sz="2400" b="1" dirty="0"/>
              <a:t>de linéarisation par morceaux pour le coût de </a:t>
            </a:r>
            <a:r>
              <a:rPr lang="fr-FR" sz="2400" b="1" dirty="0" smtClean="0"/>
              <a:t>transport</a:t>
            </a:r>
            <a:endParaRPr lang="fr-FR" sz="2400" b="1" dirty="0"/>
          </a:p>
        </p:txBody>
      </p:sp>
      <p:sp>
        <p:nvSpPr>
          <p:cNvPr id="5" name="Rectangle 4"/>
          <p:cNvSpPr/>
          <p:nvPr/>
        </p:nvSpPr>
        <p:spPr>
          <a:xfrm>
            <a:off x="2291518" y="5468107"/>
            <a:ext cx="9898895" cy="769999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fr-FR" sz="2200" b="1" dirty="0">
                <a:latin typeface="Times New Roman" pitchFamily="18" charset="0"/>
                <a:cs typeface="Times New Roman" pitchFamily="18" charset="0"/>
              </a:rPr>
              <a:t>La quantité de flux expédiée sur le segment s ne doit pas dépasser sa capacité.</a:t>
            </a:r>
            <a:endParaRPr lang="en-US" sz="22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209787" y="5518026"/>
            <a:ext cx="9934091" cy="616272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fr-FR" sz="2200" b="1" dirty="0">
                <a:latin typeface="Times New Roman" pitchFamily="18" charset="0"/>
                <a:cs typeface="Times New Roman" pitchFamily="18" charset="0"/>
              </a:rPr>
              <a:t>La quantité de flux sur l’arc a est égale à la somme des flux sur les segments s.</a:t>
            </a:r>
            <a:endParaRPr lang="en-US" sz="22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210151" y="5479151"/>
            <a:ext cx="9952852" cy="747910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fr-FR" sz="2200" b="1" dirty="0">
                <a:latin typeface="Times New Roman" pitchFamily="18" charset="0"/>
                <a:cs typeface="Times New Roman" pitchFamily="18" charset="0"/>
              </a:rPr>
              <a:t>Maximum un seul segment est choisi sur l’arc a pour l’acheminement des flux.</a:t>
            </a:r>
            <a:endParaRPr lang="en-US" sz="22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Espace réservé du numéro de diapositive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b="1" smtClean="0">
                <a:solidFill>
                  <a:schemeClr val="tx1"/>
                </a:solidFill>
              </a:rPr>
              <a:pPr/>
              <a:t>20</a:t>
            </a:fld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1763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3" grpId="0"/>
      <p:bldP spid="5" grpId="0" animBg="1"/>
      <p:bldP spid="5" grpId="1" animBg="1"/>
      <p:bldP spid="7" grpId="0" animBg="1"/>
      <p:bldP spid="7" grpId="1" animBg="1"/>
      <p:bldP spid="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2227184" y="1241"/>
                <a:ext cx="9963229" cy="685710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04" tIns="60952" rIns="121904" bIns="6095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r>
                  <a:rPr lang="fr-FR" sz="2400" dirty="0">
                    <a:solidFill>
                      <a:schemeClr val="tx1"/>
                    </a:solidFill>
                  </a:rPr>
                  <a:t>Min </a:t>
                </a:r>
                <a14:m>
                  <m:oMath xmlns:m="http://schemas.openxmlformats.org/officeDocument/2006/math">
                    <m:r>
                      <a:rPr lang="fr-FR" sz="24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fr-FR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𝑒𝑑</m:t>
                        </m:r>
                      </m:sub>
                    </m:sSub>
                    <m:r>
                      <a:rPr lang="fr-FR" sz="24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×</m:t>
                    </m:r>
                    <m:r>
                      <a:rPr lang="en-US" sz="24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𝐶𝑇</m:t>
                    </m:r>
                    <m:r>
                      <a:rPr lang="en-US" sz="24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fr-FR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𝑒𝑑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dirty="0">
                    <a:solidFill>
                      <a:srgbClr val="C00000"/>
                    </a:solidFill>
                  </a:rPr>
                  <a:t> </a:t>
                </a:r>
                <a:endParaRPr lang="fr-FR" sz="2400" dirty="0">
                  <a:solidFill>
                    <a:srgbClr val="C00000"/>
                  </a:solidFill>
                </a:endParaRPr>
              </a:p>
              <a:p>
                <a:r>
                  <a:rPr lang="fr-FR" sz="2400" dirty="0">
                    <a:solidFill>
                      <a:srgbClr val="C00000"/>
                    </a:solidFill>
                  </a:rPr>
                  <a:t>Avec </a:t>
                </a:r>
                <a:r>
                  <a:rPr lang="fr-FR" sz="2400" dirty="0" smtClean="0">
                    <a:solidFill>
                      <a:srgbClr val="C00000"/>
                    </a:solidFill>
                  </a:rPr>
                  <a:t> </a:t>
                </a:r>
                <a:r>
                  <a:rPr lang="fr-FR" sz="2800" dirty="0" smtClean="0">
                    <a:solidFill>
                      <a:srgbClr val="C00000"/>
                    </a:solidFill>
                  </a:rPr>
                  <a:t>CT(x</a:t>
                </a:r>
                <a:r>
                  <a:rPr lang="fr-FR" sz="2800" dirty="0">
                    <a:solidFill>
                      <a:srgbClr val="C00000"/>
                    </a:solidFill>
                  </a:rPr>
                  <a:t>) = </a:t>
                </a:r>
                <a14:m>
                  <m:oMath xmlns:m="http://schemas.openxmlformats.org/officeDocument/2006/math">
                    <m:r>
                      <a:rPr lang="fr-FR" sz="28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fr-FR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fr-FR" sz="2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r>
                          <a:rPr lang="fr-FR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fr-FR" sz="2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sub>
                        </m:sSub>
                      </m:num>
                      <m:den>
                        <m:r>
                          <a:rPr 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den>
                    </m:f>
                    <m:r>
                      <a:rPr lang="fr-FR" sz="28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sz="28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fr-FR" sz="28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+ </m:t>
                    </m:r>
                    <m:sSub>
                      <m:sSubPr>
                        <m:ctrlPr>
                          <a:rPr lang="fr-FR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  <m:r>
                      <a:rPr lang="fr-FR" sz="28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 ∗</m:t>
                    </m:r>
                    <m:f>
                      <m:fPr>
                        <m:ctrlPr>
                          <a:rPr lang="fr-FR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num>
                      <m:den>
                        <m:r>
                          <a:rPr 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den>
                    </m:f>
                    <m:r>
                      <a:rPr lang="en-US" sz="28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sz="2800" b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fr-FR" sz="28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                         </m:t>
                    </m:r>
                  </m:oMath>
                </a14:m>
                <a:endParaRPr lang="fr-FR" sz="2400" dirty="0">
                  <a:solidFill>
                    <a:srgbClr val="C00000"/>
                  </a:solidFill>
                </a:endParaRPr>
              </a:p>
              <a:p>
                <a:r>
                  <a:rPr lang="en-US" sz="2400" dirty="0">
                    <a:solidFill>
                      <a:schemeClr val="tx1"/>
                    </a:solidFill>
                  </a:rPr>
                  <a:t>Subject to</a:t>
                </a:r>
                <a:r>
                  <a:rPr lang="en-US" sz="2400" dirty="0" smtClean="0">
                    <a:solidFill>
                      <a:schemeClr val="tx1"/>
                    </a:solidFill>
                  </a:rPr>
                  <a:t>:</a:t>
                </a:r>
                <a:endParaRPr lang="fr-FR" sz="2400" dirty="0" smtClean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fr-FR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fr-FR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𝑒𝑑</m:t>
                              </m:r>
                            </m:sub>
                          </m:sSub>
                        </m:e>
                      </m:nary>
                      <m:r>
                        <a:rPr lang="en-US" sz="24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fr-FR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       </m:t>
                      </m:r>
                    </m:oMath>
                  </m:oMathPara>
                </a14:m>
                <a:endParaRPr lang="fr-FR" sz="2400" dirty="0">
                  <a:solidFill>
                    <a:srgbClr val="C0000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𝑒𝑑</m:t>
                          </m:r>
                        </m:sub>
                      </m:sSub>
                      <m:r>
                        <a:rPr lang="en-US" sz="24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fr-FR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sz="24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  ∀</m:t>
                      </m:r>
                      <m:r>
                        <a:rPr lang="en-US" sz="24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24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    </m:t>
                      </m:r>
                    </m:oMath>
                  </m:oMathPara>
                </a14:m>
                <a:endParaRPr lang="fr-FR" sz="2400" dirty="0">
                  <a:solidFill>
                    <a:srgbClr val="C0000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𝑒𝑑</m:t>
                          </m:r>
                        </m:sub>
                      </m:sSub>
                      <m:r>
                        <a:rPr lang="en-US" sz="24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≥0</m:t>
                      </m:r>
                    </m:oMath>
                  </m:oMathPara>
                </a14:m>
                <a:endParaRPr lang="fr-FR" dirty="0">
                  <a:solidFill>
                    <a:srgbClr val="C00000"/>
                  </a:solidFill>
                </a:endParaRPr>
              </a:p>
              <a:p>
                <a:pPr lvl="0" defTabSz="1219078"/>
                <a:endParaRPr lang="fr-FR" sz="2400" b="1" i="1" dirty="0" smtClean="0">
                  <a:solidFill>
                    <a:srgbClr val="C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7184" y="1241"/>
                <a:ext cx="9963229" cy="6857107"/>
              </a:xfrm>
              <a:prstGeom prst="rect">
                <a:avLst/>
              </a:prstGeom>
              <a:blipFill>
                <a:blip r:embed="rId3"/>
                <a:stretch>
                  <a:fillRect l="-61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3"/>
          <p:cNvSpPr txBox="1">
            <a:spLocks/>
          </p:cNvSpPr>
          <p:nvPr/>
        </p:nvSpPr>
        <p:spPr>
          <a:xfrm>
            <a:off x="2222424" y="189434"/>
            <a:ext cx="8346787" cy="763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1219078" rtl="0" eaLnBrk="1" latinLnBrk="0" hangingPunct="1">
              <a:spcBef>
                <a:spcPct val="0"/>
              </a:spcBef>
              <a:buNone/>
              <a:defRPr sz="4800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fr-FR" b="1" dirty="0">
                <a:ln w="11430"/>
                <a:solidFill>
                  <a:prstClr val="black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Résultats et discussion</a:t>
            </a:r>
          </a:p>
        </p:txBody>
      </p:sp>
      <p:sp>
        <p:nvSpPr>
          <p:cNvPr id="3" name="ZoneTexte 2"/>
          <p:cNvSpPr txBox="1"/>
          <p:nvPr/>
        </p:nvSpPr>
        <p:spPr>
          <a:xfrm>
            <a:off x="2710830" y="953136"/>
            <a:ext cx="95050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fr-FR" sz="2400" b="1" dirty="0" smtClean="0"/>
              <a:t>Cout </a:t>
            </a:r>
            <a:r>
              <a:rPr lang="fr-FR" sz="2400" b="1" dirty="0"/>
              <a:t>de transport sans mutualisation </a:t>
            </a:r>
          </a:p>
        </p:txBody>
      </p:sp>
      <p:sp>
        <p:nvSpPr>
          <p:cNvPr id="5" name="Rectangle 4"/>
          <p:cNvSpPr/>
          <p:nvPr/>
        </p:nvSpPr>
        <p:spPr>
          <a:xfrm>
            <a:off x="2222424" y="5237210"/>
            <a:ext cx="9967989" cy="936104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fr-FR" sz="2200" b="1" dirty="0">
                <a:latin typeface="Times New Roman" pitchFamily="18" charset="0"/>
                <a:cs typeface="Times New Roman" pitchFamily="18" charset="0"/>
              </a:rPr>
              <a:t>La quantité expédiées du </a:t>
            </a:r>
            <a:r>
              <a:rPr lang="fr-FR" sz="2200" b="1" dirty="0" smtClean="0">
                <a:latin typeface="Times New Roman" pitchFamily="18" charset="0"/>
                <a:cs typeface="Times New Roman" pitchFamily="18" charset="0"/>
              </a:rPr>
              <a:t>l’entrepôt </a:t>
            </a:r>
            <a:r>
              <a:rPr lang="fr-FR" sz="2200" b="1" dirty="0">
                <a:latin typeface="Times New Roman" pitchFamily="18" charset="0"/>
                <a:cs typeface="Times New Roman" pitchFamily="18" charset="0"/>
              </a:rPr>
              <a:t>fournisseur vers les ports est égale à l’offre de ce dernier.</a:t>
            </a:r>
            <a:endParaRPr lang="en-US" sz="2200" b="1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fr-FR" sz="2200" b="1" dirty="0">
                <a:latin typeface="Times New Roman" pitchFamily="18" charset="0"/>
                <a:cs typeface="Times New Roman" pitchFamily="18" charset="0"/>
              </a:rPr>
              <a:t> </a:t>
            </a:r>
            <a:endParaRPr lang="en-US" sz="22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222424" y="5237210"/>
            <a:ext cx="10014175" cy="939523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fr-FR" sz="2200" b="1" dirty="0">
                <a:latin typeface="Times New Roman" pitchFamily="18" charset="0"/>
                <a:cs typeface="Times New Roman" pitchFamily="18" charset="0"/>
              </a:rPr>
              <a:t>la quantité expédiée de </a:t>
            </a:r>
            <a:r>
              <a:rPr lang="fr-FR" sz="2200" b="1" dirty="0" smtClean="0">
                <a:latin typeface="Times New Roman" pitchFamily="18" charset="0"/>
                <a:cs typeface="Times New Roman" pitchFamily="18" charset="0"/>
              </a:rPr>
              <a:t>l’entrepôt  </a:t>
            </a:r>
            <a:r>
              <a:rPr lang="fr-FR" sz="2200" b="1" dirty="0">
                <a:latin typeface="Times New Roman" pitchFamily="18" charset="0"/>
                <a:cs typeface="Times New Roman" pitchFamily="18" charset="0"/>
              </a:rPr>
              <a:t>vers la plateforme portuaire d’expédition est inférieure ou égale à sa capacité.</a:t>
            </a:r>
            <a:endParaRPr lang="en-US" sz="2200" b="1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sz="22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Cadre 8"/>
          <p:cNvSpPr/>
          <p:nvPr/>
        </p:nvSpPr>
        <p:spPr>
          <a:xfrm>
            <a:off x="8255446" y="621482"/>
            <a:ext cx="3600400" cy="3888432"/>
          </a:xfrm>
          <a:prstGeom prst="frame">
            <a:avLst>
              <a:gd name="adj1" fmla="val 1886"/>
            </a:avLst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4" name="Rectangle avec coins arrondis du même côté 3"/>
          <p:cNvSpPr/>
          <p:nvPr/>
        </p:nvSpPr>
        <p:spPr>
          <a:xfrm>
            <a:off x="8255446" y="385422"/>
            <a:ext cx="1224136" cy="245641"/>
          </a:xfrm>
          <a:prstGeom prst="round2Same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Schéma</a:t>
            </a:r>
            <a:endParaRPr lang="fr-FR" dirty="0"/>
          </a:p>
        </p:txBody>
      </p:sp>
      <p:sp>
        <p:nvSpPr>
          <p:cNvPr id="10" name="Rectangle avec coins arrondis du même côté 9"/>
          <p:cNvSpPr/>
          <p:nvPr/>
        </p:nvSpPr>
        <p:spPr>
          <a:xfrm>
            <a:off x="9543608" y="385422"/>
            <a:ext cx="1224136" cy="245641"/>
          </a:xfrm>
          <a:prstGeom prst="round2Same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Variables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8327454" y="631063"/>
                <a:ext cx="3456384" cy="3800456"/>
              </a:xfrm>
              <a:prstGeom prst="rect">
                <a:avLst/>
              </a:prstGeom>
              <a:solidFill>
                <a:schemeClr val="bg1"/>
              </a:solidFill>
              <a:scene3d>
                <a:camera prst="orthographicFront"/>
                <a:lightRig rig="threePt" dir="t"/>
              </a:scene3d>
              <a:sp3d>
                <a:bevelT prst="relaxedInse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Low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FR" sz="1800" i="1" smtClean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i="1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1800" i="1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:</m:t>
                    </m:r>
                    <m:r>
                      <m:rPr>
                        <m:sty m:val="p"/>
                      </m:rPr>
                      <a:rPr lang="en-US" sz="180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offre</m:t>
                    </m:r>
                    <m:r>
                      <a:rPr lang="en-US" sz="180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80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fournisseur</m:t>
                    </m:r>
                    <m:r>
                      <a:rPr lang="en-US" sz="180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800" i="1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1800" i="1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𝑒𝑑</m:t>
                        </m:r>
                      </m:sub>
                    </m:sSub>
                    <m:r>
                      <a:rPr lang="en-US" sz="1800" i="1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:</m:t>
                    </m:r>
                    <m:r>
                      <m:rPr>
                        <m:sty m:val="p"/>
                      </m:rPr>
                      <a:rPr lang="en-US" sz="180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distance</m:t>
                    </m:r>
                    <m:r>
                      <a:rPr lang="en-US" sz="180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80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entre</m:t>
                    </m:r>
                    <m:r>
                      <a:rPr lang="en-US" sz="180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fr-FR" sz="1800" i="1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80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l</m:t>
                        </m:r>
                      </m:e>
                      <m:sup>
                        <m:r>
                          <a:rPr lang="en-US" sz="1800" i="1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m:rPr>
                        <m:sty m:val="p"/>
                      </m:rPr>
                      <a:rPr lang="en-US" sz="180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entrepot</m:t>
                    </m:r>
                    <m:r>
                      <a:rPr lang="en-US" sz="180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fr-FR" sz="18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 Math" panose="02040503050406030204" pitchFamily="18" charset="0"/>
                </a:endParaRPr>
              </a:p>
              <a:p>
                <a:pPr algn="justLow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80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fournisseur</m:t>
                      </m:r>
                      <m:r>
                        <a:rPr lang="en-US" sz="180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80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et</m:t>
                      </m:r>
                      <m:r>
                        <a:rPr lang="en-US" sz="180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80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le</m:t>
                      </m:r>
                      <m:r>
                        <a:rPr lang="en-US" sz="180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80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port</m:t>
                      </m:r>
                      <m:r>
                        <a:rPr lang="en-US" sz="180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80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maritime</m:t>
                      </m:r>
                      <m:r>
                        <a:rPr lang="en-US" sz="180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fr-FR" sz="18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  <a:p>
                <a:pPr algn="justLow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1800" i="1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800" i="1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𝑒𝑑</m:t>
                          </m:r>
                        </m:sub>
                      </m:sSub>
                      <m:r>
                        <a:rPr lang="en-US" sz="1800" i="1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:</m:t>
                      </m:r>
                      <m:r>
                        <m:rPr>
                          <m:sty m:val="p"/>
                        </m:rPr>
                        <a:rPr lang="en-US" sz="180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variable</m:t>
                      </m:r>
                      <m:r>
                        <a:rPr lang="en-US" sz="180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80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de</m:t>
                      </m:r>
                      <m:r>
                        <a:rPr lang="en-US" sz="180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80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lang="en-US" sz="180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é</m:t>
                      </m:r>
                      <m:r>
                        <m:rPr>
                          <m:sty m:val="p"/>
                        </m:rPr>
                        <a:rPr lang="en-US" sz="180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cision</m:t>
                      </m:r>
                      <m:r>
                        <a:rPr lang="en-US" sz="180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 :</m:t>
                      </m:r>
                      <m:r>
                        <m:rPr>
                          <m:sty m:val="p"/>
                        </m:rPr>
                        <a:rPr lang="fr-FR" sz="180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q</m:t>
                      </m:r>
                      <m:r>
                        <m:rPr>
                          <m:sty m:val="p"/>
                        </m:rPr>
                        <a:rPr lang="en-US" sz="180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uantit</m:t>
                      </m:r>
                      <m:r>
                        <a:rPr lang="en-US" sz="180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é </m:t>
                      </m:r>
                      <m:r>
                        <m:rPr>
                          <m:sty m:val="p"/>
                        </m:rPr>
                        <a:rPr lang="en-US" sz="180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transport</m:t>
                      </m:r>
                      <m:r>
                        <a:rPr lang="en-US" sz="180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é</m:t>
                      </m:r>
                      <m:r>
                        <m:rPr>
                          <m:sty m:val="p"/>
                        </m:rPr>
                        <a:rPr lang="en-US" sz="180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e</m:t>
                      </m:r>
                      <m:r>
                        <a:rPr lang="en-US" sz="180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80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de</m:t>
                      </m:r>
                    </m:oMath>
                  </m:oMathPara>
                </a14:m>
                <a:endParaRPr lang="fr-FR" sz="18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 Math" panose="02040503050406030204" pitchFamily="18" charset="0"/>
                </a:endParaRPr>
              </a:p>
              <a:p>
                <a:pPr algn="justLow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fr-FR" sz="1800" i="1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180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l</m:t>
                          </m:r>
                        </m:e>
                        <m:sup>
                          <m:r>
                            <a:rPr lang="en-US" sz="1800" i="1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 sz="180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entrepot</m:t>
                      </m:r>
                      <m:r>
                        <a:rPr lang="en-US" sz="180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80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vers</m:t>
                      </m:r>
                      <m:r>
                        <a:rPr lang="en-US" sz="180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  </m:t>
                      </m:r>
                      <m:r>
                        <m:rPr>
                          <m:sty m:val="p"/>
                        </m:rPr>
                        <a:rPr lang="en-US" sz="180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le</m:t>
                      </m:r>
                      <m:r>
                        <a:rPr lang="en-US" sz="180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80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port</m:t>
                      </m:r>
                      <m:r>
                        <a:rPr lang="en-US" sz="180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fr-FR" sz="18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 Math" panose="02040503050406030204" pitchFamily="18" charset="0"/>
                </a:endParaRPr>
              </a:p>
              <a:p>
                <a:pPr algn="justLow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maritime</m:t>
                    </m:r>
                  </m:oMath>
                </a14:m>
                <a:r>
                  <a:rPr lang="en-US" sz="18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</a:t>
                </a:r>
                <a:endParaRPr lang="fr-FR" sz="18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  <a:p>
                <a:pPr algn="justLow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1800" i="1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1800" i="1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sz="1800" i="1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:</m:t>
                      </m:r>
                      <m:r>
                        <m:rPr>
                          <m:sty m:val="p"/>
                        </m:rPr>
                        <a:rPr lang="en-US" sz="180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capacit</m:t>
                      </m:r>
                      <m:r>
                        <a:rPr lang="en-US" sz="180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é </m:t>
                      </m:r>
                      <m:r>
                        <m:rPr>
                          <m:sty m:val="p"/>
                        </m:rPr>
                        <a:rPr lang="en-US" sz="180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de</m:t>
                      </m:r>
                      <m:r>
                        <a:rPr lang="en-US" sz="180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80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port</m:t>
                      </m:r>
                      <m:r>
                        <a:rPr lang="en-US" sz="180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80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maritime</m:t>
                      </m:r>
                      <m:r>
                        <a:rPr lang="en-US" sz="180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fr-FR" sz="18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7454" y="631063"/>
                <a:ext cx="3456384" cy="380045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avec coins arrondis du même côté 10"/>
          <p:cNvSpPr/>
          <p:nvPr/>
        </p:nvSpPr>
        <p:spPr>
          <a:xfrm>
            <a:off x="10798994" y="375841"/>
            <a:ext cx="1056852" cy="245641"/>
          </a:xfrm>
          <a:prstGeom prst="round2Same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fr-FR" sz="2400" b="1" dirty="0" smtClean="0"/>
              <a:t>?</a:t>
            </a:r>
            <a:endParaRPr lang="fr-FR" sz="2400" b="1" dirty="0"/>
          </a:p>
        </p:txBody>
      </p:sp>
      <p:pic>
        <p:nvPicPr>
          <p:cNvPr id="18" name="Imag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7454" y="640644"/>
            <a:ext cx="3456384" cy="3790875"/>
          </a:xfrm>
          <a:prstGeom prst="rect">
            <a:avLst/>
          </a:prstGeom>
        </p:spPr>
      </p:pic>
      <p:sp>
        <p:nvSpPr>
          <p:cNvPr id="19" name="Espace réservé du numéro de diapositive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b="1" smtClean="0">
                <a:solidFill>
                  <a:schemeClr val="tx1"/>
                </a:solidFill>
              </a:rPr>
              <a:pPr/>
              <a:t>21</a:t>
            </a:fld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4431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69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0" fill="hold">
                      <p:stCondLst>
                        <p:cond delay="0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 tmFilter="0,0; .5, 1; 1, 1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500" tmFilter="0,0; .5, 1; 1, 1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seq concurrent="1" nextAc="seek">
              <p:cTn id="91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2" fill="hold">
                      <p:stCondLst>
                        <p:cond delay="0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seq concurrent="1" nextAc="seek">
              <p:cTn id="100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1" fill="hold">
                      <p:stCondLst>
                        <p:cond delay="0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  <p:bldLst>
      <p:bldP spid="6" grpId="0"/>
      <p:bldP spid="3" grpId="0"/>
      <p:bldP spid="5" grpId="0" animBg="1"/>
      <p:bldP spid="5" grpId="1" animBg="1"/>
      <p:bldP spid="7" grpId="0" animBg="1"/>
      <p:bldP spid="7" grpId="1" animBg="1"/>
      <p:bldP spid="9" grpId="0" animBg="1"/>
      <p:bldP spid="4" grpId="0" animBg="1"/>
      <p:bldP spid="10" grpId="0" animBg="1"/>
      <p:bldP spid="12" grpId="0" animBg="1"/>
      <p:bldP spid="11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1"/>
            <a:ext cx="12190413" cy="909514"/>
          </a:xfr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vert="horz" lIns="101882" tIns="50941" rIns="101882" bIns="50941" rtlCol="0" anchor="ctr">
            <a:norm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pPr algn="l"/>
            <a:r>
              <a:rPr lang="fr-FR" sz="3700" b="1" dirty="0" smtClean="0">
                <a:ln w="11430"/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  <a:latin typeface="+mn-lt"/>
                <a:ea typeface="+mn-ea"/>
                <a:cs typeface="+mn-cs"/>
              </a:rPr>
              <a:t>Résultats et discussion </a:t>
            </a:r>
            <a:endParaRPr lang="en-US" sz="3700" b="1" dirty="0" smtClean="0">
              <a:ln w="11430"/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  <a:latin typeface="+mn-lt"/>
              <a:ea typeface="+mn-ea"/>
              <a:cs typeface="+mn-cs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944DB-A329-4CF8-9016-73D2C6EDA253}" type="slidenum">
              <a:rPr lang="en-US" b="1" smtClean="0">
                <a:solidFill>
                  <a:schemeClr val="tx1"/>
                </a:solidFill>
              </a:rPr>
              <a:pPr/>
              <a:t>22</a:t>
            </a:fld>
            <a:endParaRPr lang="en-US" b="1" dirty="0">
              <a:solidFill>
                <a:schemeClr val="tx1"/>
              </a:solidFill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606" y="2133650"/>
            <a:ext cx="10081120" cy="3784395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1270670" y="1161899"/>
            <a:ext cx="64807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b="1" dirty="0" smtClean="0">
                <a:latin typeface="Algerian" panose="04020705040A02060702" pitchFamily="82" charset="0"/>
              </a:rPr>
              <a:t>N</a:t>
            </a:r>
            <a:endParaRPr lang="fr-FR" sz="4400" b="1" dirty="0">
              <a:latin typeface="Algerian" panose="04020705040A02060702" pitchFamily="82" charset="0"/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5087094" y="1161899"/>
            <a:ext cx="64807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b="1" dirty="0" smtClean="0">
                <a:latin typeface="Algerian" panose="04020705040A02060702" pitchFamily="82" charset="0"/>
              </a:rPr>
              <a:t>N’</a:t>
            </a:r>
            <a:endParaRPr lang="fr-FR" sz="4400" b="1" dirty="0">
              <a:latin typeface="Algerian" panose="04020705040A02060702" pitchFamily="82" charset="0"/>
            </a:endParaRPr>
          </a:p>
        </p:txBody>
      </p:sp>
      <p:sp>
        <p:nvSpPr>
          <p:cNvPr id="12" name="ZoneTexte 11"/>
          <p:cNvSpPr txBox="1"/>
          <p:nvPr/>
        </p:nvSpPr>
        <p:spPr>
          <a:xfrm>
            <a:off x="9834642" y="1161899"/>
            <a:ext cx="64807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b="1" dirty="0">
                <a:latin typeface="Algerian" panose="04020705040A02060702" pitchFamily="82" charset="0"/>
              </a:rPr>
              <a:t>D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  <p:bldP spid="1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Content Placeholder 1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04571705"/>
              </p:ext>
            </p:extLst>
          </p:nvPr>
        </p:nvGraphicFramePr>
        <p:xfrm>
          <a:off x="0" y="2565698"/>
          <a:ext cx="12190413" cy="42938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1"/>
            <a:ext cx="12190413" cy="909514"/>
          </a:xfr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vert="horz" lIns="101882" tIns="50941" rIns="101882" bIns="50941" rtlCol="0" anchor="ctr">
            <a:norm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pPr algn="l"/>
            <a:r>
              <a:rPr lang="fr-FR" sz="3700" b="1" dirty="0" smtClean="0">
                <a:ln w="11430"/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  <a:latin typeface="+mn-lt"/>
                <a:ea typeface="+mn-ea"/>
                <a:cs typeface="+mn-cs"/>
              </a:rPr>
              <a:t>Résultats et discussion </a:t>
            </a:r>
            <a:endParaRPr lang="en-US" sz="3700" b="1" dirty="0" smtClean="0">
              <a:ln w="11430"/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  <a:latin typeface="+mn-lt"/>
              <a:ea typeface="+mn-ea"/>
              <a:cs typeface="+mn-cs"/>
            </a:endParaRPr>
          </a:p>
        </p:txBody>
      </p:sp>
      <p:sp>
        <p:nvSpPr>
          <p:cNvPr id="4" name="Right Arrow 3"/>
          <p:cNvSpPr/>
          <p:nvPr/>
        </p:nvSpPr>
        <p:spPr>
          <a:xfrm>
            <a:off x="190550" y="981522"/>
            <a:ext cx="11809312" cy="1728192"/>
          </a:xfrm>
          <a:prstGeom prst="rightArrow">
            <a:avLst>
              <a:gd name="adj1" fmla="val 77495"/>
              <a:gd name="adj2" fmla="val 5000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fr-F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Le problème modélisé est résolu via l'optimisateur </a:t>
            </a:r>
            <a:r>
              <a:rPr lang="fr-F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Cplex</a:t>
            </a:r>
            <a:r>
              <a:rPr lang="fr-F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12.8 et les résultats présentés sont obtenus à l'aide d'une machine Asus x541U, un processeur </a:t>
            </a:r>
            <a:r>
              <a:rPr lang="fr-F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core</a:t>
            </a:r>
            <a:r>
              <a:rPr lang="fr-F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i7-7500 U 3.5 GHz et 8 Go de RAM</a:t>
            </a:r>
            <a:r>
              <a:rPr lang="fr-F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262558" y="2853730"/>
            <a:ext cx="3240360" cy="1152128"/>
          </a:xfrm>
          <a:prstGeom prst="roundRect">
            <a:avLst/>
          </a:prstGeom>
          <a:ln w="38100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b="1" dirty="0" smtClean="0">
                <a:latin typeface="Times New Roman" pitchFamily="18" charset="0"/>
                <a:cs typeface="Times New Roman" pitchFamily="18" charset="0"/>
              </a:rPr>
              <a:t>Les instances utilisées</a:t>
            </a:r>
            <a:endParaRPr lang="en-US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944DB-A329-4CF8-9016-73D2C6EDA253}" type="slidenum">
              <a:rPr lang="en-US" b="1" smtClean="0">
                <a:solidFill>
                  <a:schemeClr val="tx1"/>
                </a:solidFill>
              </a:rPr>
              <a:pPr/>
              <a:t>23</a:t>
            </a:fld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2720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(-#ppt_w/2)" to="(#ppt_x)" calcmode="lin" valueType="num">
                                      <p:cBhvr>
                                        <p:cTn id="7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0" to="-1.0" calcmode="lin" valueType="num">
                                      <p:cBhvr>
                                        <p:cTn id="8" dur="200" decel="5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xshear</p:attrName>
                                        </p:attrNameLst>
                                      </p:cBhvr>
                                    </p:anim>
                                    <p:animScale>
                                      <p:cBhvr>
                                        <p:cTn id="9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from x="100000" y="100000"/>
                                      <p:to x="80000" y="100000"/>
                                    </p:animScale>
                                    <p:anim by="(#ppt_h/3+#ppt_w*0.1)" calcmode="lin" valueType="num">
                                      <p:cBhvr additive="sum">
                                        <p:cTn id="10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3" grpId="0">
        <p:bldAsOne/>
      </p:bldGraphic>
      <p:bldP spid="4" grpId="0" animBg="1"/>
      <p:bldP spid="1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0"/>
            <a:ext cx="12190413" cy="6859588"/>
          </a:xfrm>
        </p:spPr>
        <p:txBody>
          <a:bodyPr>
            <a:normAutofit/>
          </a:bodyPr>
          <a:lstStyle/>
          <a:p>
            <a:pPr marL="0">
              <a:buFont typeface="Wingdings" pitchFamily="2" charset="2"/>
              <a:buChar char="v"/>
            </a:pPr>
            <a:r>
              <a:rPr lang="fr-FR" sz="2000" b="1" u="sng" dirty="0" smtClean="0">
                <a:latin typeface="Times New Roman" pitchFamily="18" charset="0"/>
                <a:cs typeface="Times New Roman" pitchFamily="18" charset="0"/>
              </a:rPr>
              <a:t>Résultats I8</a:t>
            </a:r>
          </a:p>
          <a:p>
            <a:pPr marL="0">
              <a:buNone/>
            </a:pPr>
            <a:r>
              <a:rPr lang="fr-FR" sz="1600" dirty="0" smtClean="0">
                <a:latin typeface="Times New Roman" pitchFamily="18" charset="0"/>
                <a:cs typeface="Times New Roman" pitchFamily="18" charset="0"/>
              </a:rPr>
              <a:t>Coût  sans mutualisation = </a:t>
            </a:r>
            <a:r>
              <a:rPr lang="fr-FR" sz="1600" b="1" dirty="0" smtClean="0">
                <a:latin typeface="Times New Roman" pitchFamily="18" charset="0"/>
                <a:cs typeface="Times New Roman" pitchFamily="18" charset="0"/>
              </a:rPr>
              <a:t>3608.938 D</a:t>
            </a:r>
          </a:p>
          <a:p>
            <a:pPr marL="0">
              <a:buNone/>
            </a:pPr>
            <a:r>
              <a:rPr lang="fr-FR" sz="1600" b="1" dirty="0" smtClean="0">
                <a:latin typeface="Times New Roman" pitchFamily="18" charset="0"/>
                <a:cs typeface="Times New Roman" pitchFamily="18" charset="0"/>
              </a:rPr>
              <a:t>coût avec mutualisation</a:t>
            </a:r>
          </a:p>
          <a:p>
            <a:pPr>
              <a:buNone/>
            </a:pPr>
            <a:endParaRPr lang="fr-FR" sz="2400" b="1" u="sng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endParaRPr lang="en-US" sz="2400" b="1" u="sng" dirty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5" name="Chart 4"/>
          <p:cNvGraphicFramePr/>
          <p:nvPr>
            <p:extLst>
              <p:ext uri="{D42A27DB-BD31-4B8C-83A1-F6EECF244321}">
                <p14:modId xmlns:p14="http://schemas.microsoft.com/office/powerpoint/2010/main" val="3075988463"/>
              </p:ext>
            </p:extLst>
          </p:nvPr>
        </p:nvGraphicFramePr>
        <p:xfrm>
          <a:off x="4583038" y="261443"/>
          <a:ext cx="7607375" cy="30963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7" name="Chart 6"/>
          <p:cNvGraphicFramePr/>
          <p:nvPr>
            <p:extLst>
              <p:ext uri="{D42A27DB-BD31-4B8C-83A1-F6EECF244321}">
                <p14:modId xmlns:p14="http://schemas.microsoft.com/office/powerpoint/2010/main" val="2245509356"/>
              </p:ext>
            </p:extLst>
          </p:nvPr>
        </p:nvGraphicFramePr>
        <p:xfrm>
          <a:off x="4583038" y="3861842"/>
          <a:ext cx="7679383" cy="299774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8132203"/>
              </p:ext>
            </p:extLst>
          </p:nvPr>
        </p:nvGraphicFramePr>
        <p:xfrm>
          <a:off x="0" y="981521"/>
          <a:ext cx="4583038" cy="2376266"/>
        </p:xfrm>
        <a:graphic>
          <a:graphicData uri="http://schemas.openxmlformats.org/drawingml/2006/table">
            <a:tbl>
              <a:tblPr/>
              <a:tblGrid>
                <a:gridCol w="21642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187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50507">
                <a:tc>
                  <a:txBody>
                    <a:bodyPr/>
                    <a:lstStyle/>
                    <a:p>
                      <a:pPr marL="0" marR="0" indent="44958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009650" algn="ctr"/>
                        </a:tabLst>
                      </a:pPr>
                      <a:r>
                        <a:rPr lang="fr-FR" sz="2000" b="1" dirty="0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Arial"/>
                        </a:rPr>
                        <a:t>	FO</a:t>
                      </a:r>
                      <a:endParaRPr lang="en-US" sz="1800" b="1" dirty="0">
                        <a:latin typeface="Calibri"/>
                        <a:ea typeface="Calibri"/>
                        <a:cs typeface="Arial"/>
                      </a:endParaRPr>
                    </a:p>
                    <a:p>
                      <a:pPr marL="0" marR="0" indent="44958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009650" algn="ctr"/>
                        </a:tabLst>
                      </a:pPr>
                      <a:r>
                        <a:rPr lang="fr-FR" sz="2000" b="1" dirty="0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Arial"/>
                        </a:rPr>
                        <a:t>N-N'</a:t>
                      </a:r>
                      <a:endParaRPr lang="en-US" sz="1800" b="1" dirty="0"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2000" b="1" dirty="0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Arial"/>
                        </a:rPr>
                        <a:t>Valeur de la fonction objective </a:t>
                      </a:r>
                      <a:endParaRPr lang="en-US" sz="1800" b="1" dirty="0"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964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5253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2000" b="1">
                          <a:latin typeface="Times New Roman"/>
                          <a:ea typeface="Calibri"/>
                          <a:cs typeface="Arial"/>
                        </a:rPr>
                        <a:t>8-5</a:t>
                      </a:r>
                      <a:endParaRPr lang="en-US" sz="1800" b="1"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latin typeface="Times New Roman"/>
                          <a:ea typeface="Calibri"/>
                          <a:cs typeface="Arial"/>
                        </a:rPr>
                        <a:t>3363.70202</a:t>
                      </a:r>
                      <a:endParaRPr lang="en-US" sz="1800" b="1" dirty="0"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5253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2000" b="1">
                          <a:latin typeface="Times New Roman"/>
                          <a:ea typeface="Calibri"/>
                          <a:cs typeface="Arial"/>
                        </a:rPr>
                        <a:t>8-6</a:t>
                      </a:r>
                      <a:endParaRPr lang="en-US" sz="1800" b="1"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latin typeface="Times New Roman"/>
                          <a:ea typeface="Calibri"/>
                          <a:cs typeface="Arial"/>
                        </a:rPr>
                        <a:t>2812.24242</a:t>
                      </a:r>
                      <a:endParaRPr lang="en-US" sz="1800" b="1" dirty="0"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5253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2000" b="1" dirty="0">
                          <a:latin typeface="Times New Roman"/>
                          <a:ea typeface="Calibri"/>
                          <a:cs typeface="Arial"/>
                        </a:rPr>
                        <a:t>8-7</a:t>
                      </a:r>
                      <a:endParaRPr lang="en-US" sz="1800" b="1" dirty="0"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latin typeface="Times New Roman"/>
                          <a:ea typeface="Calibri"/>
                          <a:cs typeface="Arial"/>
                        </a:rPr>
                        <a:t>1959.33333</a:t>
                      </a:r>
                      <a:endParaRPr lang="en-US" sz="1800" b="1" dirty="0"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8228707"/>
              </p:ext>
            </p:extLst>
          </p:nvPr>
        </p:nvGraphicFramePr>
        <p:xfrm>
          <a:off x="0" y="3861842"/>
          <a:ext cx="4439022" cy="2907276"/>
        </p:xfrm>
        <a:graphic>
          <a:graphicData uri="http://schemas.openxmlformats.org/drawingml/2006/table">
            <a:tbl>
              <a:tblPr/>
              <a:tblGrid>
                <a:gridCol w="17542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424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424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50576">
                <a:tc rowSpan="2"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91920" algn="ctr"/>
                        </a:tabLst>
                      </a:pPr>
                      <a:r>
                        <a:rPr lang="fr-FR" sz="1800" b="1" dirty="0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Arial"/>
                        </a:rPr>
                        <a:t>Fournisseur</a:t>
                      </a:r>
                      <a:endParaRPr lang="en-US" sz="1600" b="1" dirty="0"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9646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716280" algn="l"/>
                        </a:tabLst>
                      </a:pPr>
                      <a:r>
                        <a:rPr lang="fr-FR" sz="1600" b="1" dirty="0" smtClean="0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Arial"/>
                        </a:rPr>
                        <a:t>Valeur </a:t>
                      </a:r>
                      <a:r>
                        <a:rPr lang="fr-FR" sz="1600" b="1" dirty="0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Arial"/>
                        </a:rPr>
                        <a:t>de temps de parcours </a:t>
                      </a:r>
                      <a:endParaRPr lang="en-US" sz="1400" dirty="0"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964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143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716280" algn="l"/>
                        </a:tabLst>
                      </a:pPr>
                      <a:r>
                        <a:rPr lang="fr-FR" sz="1600">
                          <a:latin typeface="Times New Roman"/>
                          <a:ea typeface="Calibri"/>
                          <a:cs typeface="Arial"/>
                        </a:rPr>
                        <a:t>Sans mutualisation </a:t>
                      </a:r>
                      <a:endParaRPr lang="en-US" sz="1400"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716280" algn="l"/>
                        </a:tabLst>
                      </a:pPr>
                      <a:r>
                        <a:rPr lang="fr-FR" sz="1600" dirty="0">
                          <a:latin typeface="Times New Roman"/>
                          <a:ea typeface="Calibri"/>
                          <a:cs typeface="Arial"/>
                        </a:rPr>
                        <a:t>Avec mutualisation</a:t>
                      </a:r>
                      <a:endParaRPr lang="en-US" sz="1400" dirty="0"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143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600" b="1">
                          <a:latin typeface="Times New Roman"/>
                          <a:ea typeface="Calibri"/>
                          <a:cs typeface="Arial"/>
                        </a:rPr>
                        <a:t>F1</a:t>
                      </a:r>
                      <a:endParaRPr lang="en-US" sz="1400"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33500" algn="l"/>
                        </a:tabLst>
                      </a:pPr>
                      <a:r>
                        <a:rPr lang="fr-FR" sz="1600">
                          <a:latin typeface="Times New Roman"/>
                          <a:ea typeface="Calibri"/>
                          <a:cs typeface="Arial"/>
                        </a:rPr>
                        <a:t>1734</a:t>
                      </a:r>
                      <a:endParaRPr lang="en-US" sz="1400"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33500" algn="l"/>
                        </a:tabLst>
                      </a:pPr>
                      <a:r>
                        <a:rPr lang="fr-FR" sz="1600">
                          <a:latin typeface="Times New Roman"/>
                          <a:ea typeface="Calibri"/>
                          <a:cs typeface="Arial"/>
                        </a:rPr>
                        <a:t>1620</a:t>
                      </a:r>
                      <a:endParaRPr lang="en-US" sz="1400"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143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600" b="1">
                          <a:latin typeface="Times New Roman"/>
                          <a:ea typeface="Calibri"/>
                          <a:cs typeface="Arial"/>
                        </a:rPr>
                        <a:t>F3</a:t>
                      </a:r>
                      <a:endParaRPr lang="en-US" sz="1400"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708660" algn="l"/>
                        </a:tabLst>
                      </a:pPr>
                      <a:r>
                        <a:rPr lang="fr-FR" sz="1600">
                          <a:latin typeface="Times New Roman"/>
                          <a:ea typeface="Calibri"/>
                          <a:cs typeface="Arial"/>
                        </a:rPr>
                        <a:t>1646 </a:t>
                      </a:r>
                      <a:endParaRPr lang="en-US" sz="1400"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708660" algn="l"/>
                        </a:tabLst>
                      </a:pPr>
                      <a:r>
                        <a:rPr lang="fr-FR" sz="1600">
                          <a:latin typeface="Times New Roman"/>
                          <a:ea typeface="Calibri"/>
                          <a:cs typeface="Arial"/>
                        </a:rPr>
                        <a:t>1502</a:t>
                      </a:r>
                      <a:endParaRPr lang="en-US" sz="1400"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143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600" b="1" dirty="0">
                          <a:latin typeface="Times New Roman"/>
                          <a:ea typeface="Calibri"/>
                          <a:cs typeface="Arial"/>
                        </a:rPr>
                        <a:t>F8</a:t>
                      </a:r>
                      <a:endParaRPr lang="en-US" sz="1400" dirty="0"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600">
                          <a:latin typeface="Times New Roman"/>
                          <a:ea typeface="Calibri"/>
                          <a:cs typeface="Arial"/>
                        </a:rPr>
                        <a:t>1551</a:t>
                      </a:r>
                      <a:endParaRPr lang="en-US" sz="1400"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600" dirty="0">
                          <a:latin typeface="Times New Roman"/>
                          <a:ea typeface="Calibri"/>
                          <a:cs typeface="Arial"/>
                        </a:rPr>
                        <a:t>1501 .6</a:t>
                      </a:r>
                      <a:endParaRPr lang="en-US" sz="1400" dirty="0"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944DB-A329-4CF8-9016-73D2C6EDA253}" type="slidenum">
              <a:rPr lang="en-US" sz="1600" b="1" smtClean="0">
                <a:solidFill>
                  <a:schemeClr val="tx1"/>
                </a:solidFill>
              </a:rPr>
              <a:pPr/>
              <a:t>24</a:t>
            </a:fld>
            <a:endParaRPr lang="en-US" sz="1600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8" presetClass="entr" presetSubtype="0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0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58" presetClass="entr" presetSubtype="0" ac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0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58" presetClass="entr" presetSubtype="0" ac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2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0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0"/>
                            </p:stCondLst>
                            <p:childTnLst>
                              <p:par>
                                <p:cTn id="29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7000"/>
                            </p:stCondLst>
                            <p:childTnLst>
                              <p:par>
                                <p:cTn id="3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5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7500"/>
                            </p:stCondLst>
                            <p:childTnLst>
                              <p:par>
                                <p:cTn id="3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5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8000"/>
                            </p:stCondLst>
                            <p:childTnLst>
                              <p:par>
                                <p:cTn id="4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5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8500"/>
                            </p:stCondLst>
                            <p:childTnLst>
                              <p:par>
                                <p:cTn id="4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5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9000"/>
                            </p:stCondLst>
                            <p:childTnLst>
                              <p:par>
                                <p:cTn id="5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3" dur="500"/>
                                        <p:tgtEl>
                                          <p:spTgt spid="5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9500"/>
                            </p:stCondLst>
                            <p:childTnLst>
                              <p:par>
                                <p:cTn id="5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500"/>
                            </p:stCondLst>
                            <p:childTnLst>
                              <p:par>
                                <p:cTn id="61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7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7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900" decel="100000" fill="hold"/>
                                        <p:tgtEl>
                                          <p:spTgt spid="7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1500"/>
                            </p:stCondLst>
                            <p:childTnLst>
                              <p:par>
                                <p:cTn id="68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chart seriesIdx="0" categoryIdx="0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7">
                                            <p:graphicEl>
                                              <a:chart seriesIdx="0" categoryIdx="0" bldStep="ptIn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7">
                                            <p:graphicEl>
                                              <a:chart seriesIdx="0" categoryIdx="0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900" decel="100000" fill="hold"/>
                                        <p:tgtEl>
                                          <p:spTgt spid="7">
                                            <p:graphicEl>
                                              <a:chart seriesIdx="0" categoryIdx="0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chart seriesIdx="0" categoryIdx="0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2500"/>
                            </p:stCondLst>
                            <p:childTnLst>
                              <p:par>
                                <p:cTn id="75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chart seriesIdx="1" categoryIdx="0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7">
                                            <p:graphicEl>
                                              <a:chart seriesIdx="1" categoryIdx="0" bldStep="ptIn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7">
                                            <p:graphicEl>
                                              <a:chart seriesIdx="1" categoryIdx="0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900" decel="100000" fill="hold"/>
                                        <p:tgtEl>
                                          <p:spTgt spid="7">
                                            <p:graphicEl>
                                              <a:chart seriesIdx="1" categoryIdx="0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chart seriesIdx="1" categoryIdx="0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3500"/>
                            </p:stCondLst>
                            <p:childTnLst>
                              <p:par>
                                <p:cTn id="82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chart seriesIdx="0" categoryIdx="1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7">
                                            <p:graphicEl>
                                              <a:chart seriesIdx="0" categoryIdx="1" bldStep="ptIn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7">
                                            <p:graphicEl>
                                              <a:chart seriesIdx="0" categoryIdx="1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900" decel="100000" fill="hold"/>
                                        <p:tgtEl>
                                          <p:spTgt spid="7">
                                            <p:graphicEl>
                                              <a:chart seriesIdx="0" categoryIdx="1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chart seriesIdx="0" categoryIdx="1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4500"/>
                            </p:stCondLst>
                            <p:childTnLst>
                              <p:par>
                                <p:cTn id="89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chart seriesIdx="1" categoryIdx="1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7">
                                            <p:graphicEl>
                                              <a:chart seriesIdx="1" categoryIdx="1" bldStep="ptIn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7">
                                            <p:graphicEl>
                                              <a:chart seriesIdx="1" categoryIdx="1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900" decel="100000" fill="hold"/>
                                        <p:tgtEl>
                                          <p:spTgt spid="7">
                                            <p:graphicEl>
                                              <a:chart seriesIdx="1" categoryIdx="1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chart seriesIdx="1" categoryIdx="1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15500"/>
                            </p:stCondLst>
                            <p:childTnLst>
                              <p:par>
                                <p:cTn id="96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chart seriesIdx="0" categoryIdx="2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1000"/>
                                        <p:tgtEl>
                                          <p:spTgt spid="7">
                                            <p:graphicEl>
                                              <a:chart seriesIdx="0" categoryIdx="2" bldStep="ptIn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7">
                                            <p:graphicEl>
                                              <a:chart seriesIdx="0" categoryIdx="2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900" decel="100000" fill="hold"/>
                                        <p:tgtEl>
                                          <p:spTgt spid="7">
                                            <p:graphicEl>
                                              <a:chart seriesIdx="0" categoryIdx="2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chart seriesIdx="0" categoryIdx="2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16500"/>
                            </p:stCondLst>
                            <p:childTnLst>
                              <p:par>
                                <p:cTn id="103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chart seriesIdx="1" categoryIdx="2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1000"/>
                                        <p:tgtEl>
                                          <p:spTgt spid="7">
                                            <p:graphicEl>
                                              <a:chart seriesIdx="1" categoryIdx="2" bldStep="ptIn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7">
                                            <p:graphicEl>
                                              <a:chart seriesIdx="1" categoryIdx="2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900" decel="100000" fill="hold"/>
                                        <p:tgtEl>
                                          <p:spTgt spid="7">
                                            <p:graphicEl>
                                              <a:chart seriesIdx="1" categoryIdx="2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chart seriesIdx="1" categoryIdx="2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Chart bld="category"/>
        </p:bldSub>
      </p:bldGraphic>
      <p:bldGraphic spid="7" grpId="0">
        <p:bldSub>
          <a:bldChart bld="categoryEl"/>
        </p:bldSub>
      </p:bldGraphic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4943078" y="3645818"/>
          <a:ext cx="7247335" cy="29257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7" name="Chart 6"/>
          <p:cNvGraphicFramePr/>
          <p:nvPr>
            <p:extLst>
              <p:ext uri="{D42A27DB-BD31-4B8C-83A1-F6EECF244321}">
                <p14:modId xmlns:p14="http://schemas.microsoft.com/office/powerpoint/2010/main" val="3732657372"/>
              </p:ext>
            </p:extLst>
          </p:nvPr>
        </p:nvGraphicFramePr>
        <p:xfrm>
          <a:off x="4871070" y="261442"/>
          <a:ext cx="7319343" cy="29523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0" y="1"/>
            <a:ext cx="42950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v"/>
            </a:pPr>
            <a:r>
              <a:rPr lang="fr-FR" b="1" u="sng" dirty="0" smtClean="0">
                <a:latin typeface="Times New Roman" pitchFamily="18" charset="0"/>
                <a:cs typeface="Times New Roman" pitchFamily="18" charset="0"/>
              </a:rPr>
              <a:t>Résultats I10</a:t>
            </a:r>
            <a:r>
              <a:rPr lang="fr-FR" b="1" dirty="0" smtClean="0">
                <a:latin typeface="Times New Roman" pitchFamily="18" charset="0"/>
                <a:cs typeface="Times New Roman" pitchFamily="18" charset="0"/>
              </a:rPr>
              <a:t> : </a:t>
            </a:r>
            <a:endParaRPr lang="fr-FR" dirty="0" smtClean="0">
              <a:latin typeface="Times New Roman" pitchFamily="18" charset="0"/>
              <a:cs typeface="Times New Roman" pitchFamily="18" charset="0"/>
            </a:endParaRPr>
          </a:p>
          <a:p>
            <a:endParaRPr lang="fr-FR" b="1" u="sng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0" y="1053530"/>
          <a:ext cx="4799062" cy="2160239"/>
        </p:xfrm>
        <a:graphic>
          <a:graphicData uri="http://schemas.openxmlformats.org/drawingml/2006/table">
            <a:tbl>
              <a:tblPr/>
              <a:tblGrid>
                <a:gridCol w="2024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742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64095">
                <a:tc>
                  <a:txBody>
                    <a:bodyPr/>
                    <a:lstStyle/>
                    <a:p>
                      <a:pPr marL="0" marR="0" indent="44958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009650" algn="ctr"/>
                        </a:tabLst>
                      </a:pPr>
                      <a:r>
                        <a:rPr lang="fr-FR" sz="1200" b="1" dirty="0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Arial"/>
                        </a:rPr>
                        <a:t>	FO</a:t>
                      </a:r>
                      <a:endParaRPr lang="en-US" sz="1100" dirty="0">
                        <a:latin typeface="Calibri"/>
                        <a:ea typeface="Calibri"/>
                        <a:cs typeface="Arial"/>
                      </a:endParaRPr>
                    </a:p>
                    <a:p>
                      <a:pPr marL="0" marR="0" indent="44958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009650" algn="ctr"/>
                        </a:tabLst>
                      </a:pPr>
                      <a:r>
                        <a:rPr lang="fr-FR" sz="1200" b="1" dirty="0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Arial"/>
                        </a:rPr>
                        <a:t>N-N'</a:t>
                      </a:r>
                      <a:endParaRPr lang="en-US" sz="1100" dirty="0"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 b="1" dirty="0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Arial"/>
                        </a:rPr>
                        <a:t>Valeur de la fonction objective </a:t>
                      </a:r>
                      <a:endParaRPr lang="en-US" sz="1100" dirty="0"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964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 b="1" dirty="0">
                          <a:latin typeface="Times New Roman"/>
                          <a:ea typeface="Calibri"/>
                          <a:cs typeface="Arial"/>
                        </a:rPr>
                        <a:t>           10-5</a:t>
                      </a:r>
                      <a:endParaRPr lang="en-US" sz="1100" dirty="0"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latin typeface="Times New Roman"/>
                          <a:ea typeface="Calibri"/>
                          <a:cs typeface="Arial"/>
                        </a:rPr>
                        <a:t>            3096.96466</a:t>
                      </a:r>
                      <a:endParaRPr lang="en-US" sz="1100"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 b="1">
                          <a:latin typeface="Times New Roman"/>
                          <a:ea typeface="Calibri"/>
                          <a:cs typeface="Arial"/>
                        </a:rPr>
                        <a:t>           10-6</a:t>
                      </a:r>
                      <a:endParaRPr lang="en-US" sz="1100"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latin typeface="Times New Roman"/>
                          <a:ea typeface="Calibri"/>
                          <a:cs typeface="Arial"/>
                        </a:rPr>
                        <a:t>            2685.20707</a:t>
                      </a:r>
                      <a:endParaRPr lang="en-US" sz="1100"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 b="1">
                          <a:latin typeface="Times New Roman"/>
                          <a:ea typeface="Calibri"/>
                          <a:cs typeface="Arial"/>
                        </a:rPr>
                        <a:t>           10-7</a:t>
                      </a:r>
                      <a:endParaRPr lang="en-US" sz="1100"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 dirty="0">
                          <a:latin typeface="Times New Roman"/>
                          <a:ea typeface="Calibri"/>
                          <a:cs typeface="Arial"/>
                        </a:rPr>
                        <a:t>            2606.71212</a:t>
                      </a:r>
                      <a:endParaRPr lang="en-US" sz="1100" dirty="0"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/>
        </p:nvGraphicFramePr>
        <p:xfrm>
          <a:off x="0" y="3861842"/>
          <a:ext cx="4655045" cy="2448271"/>
        </p:xfrm>
        <a:graphic>
          <a:graphicData uri="http://schemas.openxmlformats.org/drawingml/2006/table">
            <a:tbl>
              <a:tblPr/>
              <a:tblGrid>
                <a:gridCol w="18395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77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0773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51547">
                <a:tc rowSpan="2"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91920" algn="ctr"/>
                        </a:tabLst>
                      </a:pPr>
                      <a:r>
                        <a:rPr lang="fr-FR" sz="1200" dirty="0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Arial"/>
                        </a:rPr>
                        <a:t>fournisseur</a:t>
                      </a:r>
                      <a:endParaRPr lang="en-US" sz="1100" dirty="0"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9646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716280" algn="l"/>
                        </a:tabLst>
                      </a:pPr>
                      <a:r>
                        <a:rPr lang="fr-FR" sz="1200" b="1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Arial"/>
                        </a:rPr>
                        <a:t>	 Valeur de temps de parcours </a:t>
                      </a:r>
                      <a:endParaRPr lang="en-US" sz="1100"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964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418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716280" algn="l"/>
                        </a:tabLst>
                      </a:pPr>
                      <a:r>
                        <a:rPr lang="fr-FR" sz="1200">
                          <a:latin typeface="Times New Roman"/>
                          <a:ea typeface="Calibri"/>
                          <a:cs typeface="Arial"/>
                        </a:rPr>
                        <a:t>Sans mutualisation </a:t>
                      </a:r>
                      <a:endParaRPr lang="en-US" sz="1100"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716280" algn="l"/>
                        </a:tabLst>
                      </a:pPr>
                      <a:r>
                        <a:rPr lang="fr-FR" sz="1200">
                          <a:latin typeface="Times New Roman"/>
                          <a:ea typeface="Calibri"/>
                          <a:cs typeface="Arial"/>
                        </a:rPr>
                        <a:t>Avec mutualisation</a:t>
                      </a:r>
                      <a:endParaRPr lang="en-US" sz="1100"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418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 b="1">
                          <a:latin typeface="Times New Roman"/>
                          <a:ea typeface="Calibri"/>
                          <a:cs typeface="Arial"/>
                        </a:rPr>
                        <a:t>F1</a:t>
                      </a:r>
                      <a:endParaRPr lang="en-US" sz="1100"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33500" algn="l"/>
                        </a:tabLst>
                      </a:pPr>
                      <a:r>
                        <a:rPr lang="fr-FR" sz="1200">
                          <a:latin typeface="Times New Roman"/>
                          <a:ea typeface="Calibri"/>
                          <a:cs typeface="Arial"/>
                        </a:rPr>
                        <a:t>1734</a:t>
                      </a:r>
                      <a:endParaRPr lang="en-US" sz="1100"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33500" algn="l"/>
                        </a:tabLst>
                      </a:pPr>
                      <a:r>
                        <a:rPr lang="fr-FR" sz="1200" dirty="0">
                          <a:latin typeface="Times New Roman"/>
                          <a:ea typeface="Calibri"/>
                          <a:cs typeface="Arial"/>
                        </a:rPr>
                        <a:t>1620</a:t>
                      </a:r>
                      <a:endParaRPr lang="en-US" sz="1100" dirty="0"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418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 b="1">
                          <a:latin typeface="Times New Roman"/>
                          <a:ea typeface="Calibri"/>
                          <a:cs typeface="Arial"/>
                        </a:rPr>
                        <a:t>F7</a:t>
                      </a:r>
                      <a:endParaRPr lang="en-US" sz="1100"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708660" algn="l"/>
                        </a:tabLst>
                      </a:pPr>
                      <a:r>
                        <a:rPr lang="fr-FR" sz="1200">
                          <a:latin typeface="Times New Roman"/>
                          <a:ea typeface="Calibri"/>
                          <a:cs typeface="Arial"/>
                        </a:rPr>
                        <a:t>1593</a:t>
                      </a:r>
                      <a:endParaRPr lang="en-US" sz="1100"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708660" algn="l"/>
                        </a:tabLst>
                      </a:pPr>
                      <a:r>
                        <a:rPr lang="fr-FR" sz="1200">
                          <a:latin typeface="Times New Roman"/>
                          <a:ea typeface="Calibri"/>
                          <a:cs typeface="Arial"/>
                        </a:rPr>
                        <a:t>1554</a:t>
                      </a:r>
                      <a:endParaRPr lang="en-US" sz="1100"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418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 b="1">
                          <a:latin typeface="Times New Roman"/>
                          <a:ea typeface="Calibri"/>
                          <a:cs typeface="Arial"/>
                        </a:rPr>
                        <a:t>F9</a:t>
                      </a:r>
                      <a:endParaRPr lang="en-US" sz="1100"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latin typeface="Times New Roman"/>
                          <a:ea typeface="Calibri"/>
                          <a:cs typeface="Arial"/>
                        </a:rPr>
                        <a:t>1710</a:t>
                      </a:r>
                      <a:endParaRPr lang="en-US" sz="1100"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 dirty="0">
                          <a:latin typeface="Times New Roman"/>
                          <a:ea typeface="Calibri"/>
                          <a:cs typeface="Arial"/>
                        </a:rPr>
                        <a:t>1596</a:t>
                      </a:r>
                      <a:endParaRPr lang="en-US" sz="1100" dirty="0"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0" y="405458"/>
            <a:ext cx="412805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Coût sans mutualisation = </a:t>
            </a:r>
            <a:r>
              <a:rPr lang="fr-FR" b="1" dirty="0" smtClean="0">
                <a:latin typeface="Times New Roman" pitchFamily="18" charset="0"/>
                <a:cs typeface="Times New Roman" pitchFamily="18" charset="0"/>
              </a:rPr>
              <a:t>4587.915 D</a:t>
            </a:r>
          </a:p>
          <a:p>
            <a:r>
              <a:rPr lang="fr-FR" b="1" dirty="0">
                <a:latin typeface="Times New Roman" pitchFamily="18" charset="0"/>
                <a:cs typeface="Times New Roman" pitchFamily="18" charset="0"/>
              </a:rPr>
              <a:t>coût avec mutualisation</a:t>
            </a:r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 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>
          <a:xfrm>
            <a:off x="8759502" y="6388951"/>
            <a:ext cx="2844430" cy="365209"/>
          </a:xfrm>
        </p:spPr>
        <p:txBody>
          <a:bodyPr/>
          <a:lstStyle/>
          <a:p>
            <a:fld id="{E65944DB-A329-4CF8-9016-73D2C6EDA253}" type="slidenum">
              <a:rPr lang="en-US" sz="1600" b="1" smtClean="0">
                <a:solidFill>
                  <a:schemeClr val="tx1"/>
                </a:solidFill>
              </a:rPr>
              <a:pPr/>
              <a:t>25</a:t>
            </a:fld>
            <a:endParaRPr lang="en-US" sz="1600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500"/>
                            </p:stCondLst>
                            <p:childTnLst>
                              <p:par>
                                <p:cTn id="32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7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7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7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500"/>
                            </p:stCondLst>
                            <p:childTnLst>
                              <p:par>
                                <p:cTn id="38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7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7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7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500"/>
                            </p:stCondLst>
                            <p:childTnLst>
                              <p:par>
                                <p:cTn id="44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7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7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7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6500"/>
                            </p:stCondLst>
                            <p:childTnLst>
                              <p:par>
                                <p:cTn id="50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7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7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7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7500"/>
                            </p:stCondLst>
                            <p:childTnLst>
                              <p:par>
                                <p:cTn id="56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8500"/>
                            </p:stCondLst>
                            <p:childTnLst>
                              <p:par>
                                <p:cTn id="62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6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6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6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9500"/>
                            </p:stCondLst>
                            <p:childTnLst>
                              <p:par>
                                <p:cTn id="68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6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6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6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0500"/>
                            </p:stCondLst>
                            <p:childTnLst>
                              <p:par>
                                <p:cTn id="74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6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6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6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1500"/>
                            </p:stCondLst>
                            <p:childTnLst>
                              <p:par>
                                <p:cTn id="80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6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6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6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2500"/>
                            </p:stCondLst>
                            <p:childTnLst>
                              <p:par>
                                <p:cTn id="86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6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6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6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Sub>
          <a:bldChart bld="category"/>
        </p:bldSub>
      </p:bldGraphic>
      <p:bldGraphic spid="7" grpId="0">
        <p:bldSub>
          <a:bldChart bld="category"/>
        </p:bldSub>
      </p:bldGraphic>
      <p:bldP spid="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0"/>
            <a:ext cx="12190413" cy="6859588"/>
          </a:xfrm>
        </p:spPr>
        <p:txBody>
          <a:bodyPr/>
          <a:lstStyle/>
          <a:p>
            <a:pPr marL="0">
              <a:buFont typeface="Wingdings" pitchFamily="2" charset="2"/>
              <a:buChar char="v"/>
            </a:pPr>
            <a:r>
              <a:rPr lang="fr-FR" sz="2000" b="1" u="sng" dirty="0" smtClean="0">
                <a:latin typeface="Times New Roman" pitchFamily="18" charset="0"/>
                <a:cs typeface="Times New Roman" pitchFamily="18" charset="0"/>
              </a:rPr>
              <a:t>Résultats I11 </a:t>
            </a:r>
            <a:r>
              <a:rPr lang="fr-FR" sz="2000" b="1" dirty="0" smtClean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 marL="0" algn="just">
              <a:buNone/>
            </a:pPr>
            <a:r>
              <a:rPr lang="fr-FR" sz="2000" dirty="0" smtClean="0">
                <a:latin typeface="Times New Roman" pitchFamily="18" charset="0"/>
                <a:cs typeface="Times New Roman" pitchFamily="18" charset="0"/>
              </a:rPr>
              <a:t>Coût  sans mutualisation =</a:t>
            </a:r>
            <a:r>
              <a:rPr lang="fr-FR" sz="2000" b="1" dirty="0" smtClean="0"/>
              <a:t> </a:t>
            </a:r>
            <a:r>
              <a:rPr lang="fr-FR" sz="2000" b="1" dirty="0" smtClean="0">
                <a:latin typeface="Times New Roman" pitchFamily="18" charset="0"/>
                <a:cs typeface="Times New Roman" pitchFamily="18" charset="0"/>
              </a:rPr>
              <a:t>5362.871 D</a:t>
            </a:r>
          </a:p>
          <a:p>
            <a:pPr marL="0" algn="just">
              <a:buNone/>
            </a:pPr>
            <a:r>
              <a:rPr lang="fr-FR" sz="2000" b="1" dirty="0">
                <a:latin typeface="Times New Roman" pitchFamily="18" charset="0"/>
                <a:cs typeface="Times New Roman" pitchFamily="18" charset="0"/>
              </a:rPr>
              <a:t>coût avec mutualisation</a:t>
            </a:r>
            <a:endParaRPr lang="fr-FR" sz="2000" b="1" dirty="0" smtClean="0">
              <a:latin typeface="Times New Roman" pitchFamily="18" charset="0"/>
              <a:cs typeface="Times New Roman" pitchFamily="18" charset="0"/>
            </a:endParaRPr>
          </a:p>
          <a:p>
            <a:pPr marL="0">
              <a:buNone/>
            </a:pPr>
            <a:endParaRPr lang="fr-FR" sz="2000" b="1" u="sng" dirty="0" smtClean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5" name="Chart 4"/>
          <p:cNvGraphicFramePr/>
          <p:nvPr>
            <p:extLst>
              <p:ext uri="{D42A27DB-BD31-4B8C-83A1-F6EECF244321}">
                <p14:modId xmlns:p14="http://schemas.microsoft.com/office/powerpoint/2010/main" val="1962161354"/>
              </p:ext>
            </p:extLst>
          </p:nvPr>
        </p:nvGraphicFramePr>
        <p:xfrm>
          <a:off x="4168935" y="729494"/>
          <a:ext cx="8111431" cy="30243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6552774"/>
              </p:ext>
            </p:extLst>
          </p:nvPr>
        </p:nvGraphicFramePr>
        <p:xfrm>
          <a:off x="108011" y="1197547"/>
          <a:ext cx="4006974" cy="2088231"/>
        </p:xfrm>
        <a:graphic>
          <a:graphicData uri="http://schemas.openxmlformats.org/drawingml/2006/table">
            <a:tbl>
              <a:tblPr/>
              <a:tblGrid>
                <a:gridCol w="19224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45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35293">
                <a:tc>
                  <a:txBody>
                    <a:bodyPr/>
                    <a:lstStyle/>
                    <a:p>
                      <a:pPr marL="0" marR="0" indent="44958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009650" algn="ctr"/>
                        </a:tabLst>
                      </a:pPr>
                      <a:r>
                        <a:rPr lang="fr-FR" sz="1200" b="1" dirty="0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Arial"/>
                        </a:rPr>
                        <a:t>	FO</a:t>
                      </a:r>
                      <a:endParaRPr lang="en-US" sz="1100" dirty="0">
                        <a:latin typeface="Calibri"/>
                        <a:ea typeface="Calibri"/>
                        <a:cs typeface="Arial"/>
                      </a:endParaRPr>
                    </a:p>
                    <a:p>
                      <a:pPr marL="0" marR="0" indent="44958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009650" algn="ctr"/>
                        </a:tabLst>
                      </a:pPr>
                      <a:r>
                        <a:rPr lang="fr-FR" sz="1200" b="1" dirty="0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Arial"/>
                        </a:rPr>
                        <a:t>N-N'</a:t>
                      </a:r>
                      <a:endParaRPr lang="en-US" sz="1100" dirty="0"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 b="1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Arial"/>
                        </a:rPr>
                        <a:t>Valeur de la fonction objective </a:t>
                      </a:r>
                      <a:endParaRPr lang="en-US" sz="1100"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964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7646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 b="1">
                          <a:latin typeface="Times New Roman"/>
                          <a:ea typeface="Calibri"/>
                          <a:cs typeface="Arial"/>
                        </a:rPr>
                        <a:t>11-5</a:t>
                      </a:r>
                      <a:endParaRPr lang="en-US" sz="1100"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latin typeface="Times New Roman"/>
                          <a:ea typeface="Calibri"/>
                          <a:cs typeface="Arial"/>
                        </a:rPr>
                        <a:t>            3230.28427</a:t>
                      </a:r>
                      <a:endParaRPr lang="en-US" sz="1100"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7646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 b="1">
                          <a:latin typeface="Times New Roman"/>
                          <a:ea typeface="Calibri"/>
                          <a:cs typeface="Arial"/>
                        </a:rPr>
                        <a:t>11-6</a:t>
                      </a:r>
                      <a:endParaRPr lang="en-US" sz="1100"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latin typeface="Times New Roman"/>
                          <a:ea typeface="Calibri"/>
                          <a:cs typeface="Arial"/>
                        </a:rPr>
                        <a:t>            2892.98485</a:t>
                      </a:r>
                      <a:endParaRPr lang="en-US" sz="1100"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7646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 b="1" dirty="0">
                          <a:latin typeface="Times New Roman"/>
                          <a:ea typeface="Calibri"/>
                          <a:cs typeface="Arial"/>
                        </a:rPr>
                        <a:t>11-7</a:t>
                      </a:r>
                      <a:endParaRPr lang="en-US" sz="1100" dirty="0"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 dirty="0">
                          <a:latin typeface="Times New Roman"/>
                          <a:ea typeface="Calibri"/>
                          <a:cs typeface="Arial"/>
                        </a:rPr>
                        <a:t>            2076.8434</a:t>
                      </a:r>
                      <a:endParaRPr lang="en-US" sz="1100" dirty="0"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9" name="Chart 8"/>
          <p:cNvGraphicFramePr/>
          <p:nvPr/>
        </p:nvGraphicFramePr>
        <p:xfrm>
          <a:off x="4295006" y="3357786"/>
          <a:ext cx="7895407" cy="29723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0" y="3573810"/>
          <a:ext cx="4222997" cy="2664296"/>
        </p:xfrm>
        <a:graphic>
          <a:graphicData uri="http://schemas.openxmlformats.org/drawingml/2006/table">
            <a:tbl>
              <a:tblPr/>
              <a:tblGrid>
                <a:gridCol w="16689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770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770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61227">
                <a:tc rowSpan="2"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91920" algn="ctr"/>
                        </a:tabLst>
                      </a:pPr>
                      <a:r>
                        <a:rPr lang="fr-FR" sz="1200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Arial"/>
                        </a:rPr>
                        <a:t>Fournisseur</a:t>
                      </a:r>
                      <a:endParaRPr lang="en-US" sz="1100"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9646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716280" algn="l"/>
                        </a:tabLst>
                      </a:pPr>
                      <a:r>
                        <a:rPr lang="fr-FR" sz="1200" b="1" dirty="0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Arial"/>
                        </a:rPr>
                        <a:t>	 Valeur de temps de parcours </a:t>
                      </a:r>
                      <a:endParaRPr lang="en-US" sz="1100" dirty="0"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964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6122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716280" algn="l"/>
                        </a:tabLst>
                      </a:pPr>
                      <a:r>
                        <a:rPr lang="fr-FR" sz="1200">
                          <a:latin typeface="Times New Roman"/>
                          <a:ea typeface="Calibri"/>
                          <a:cs typeface="Arial"/>
                        </a:rPr>
                        <a:t>Sans mutualisation </a:t>
                      </a:r>
                      <a:endParaRPr lang="en-US" sz="1100"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716280" algn="l"/>
                        </a:tabLst>
                      </a:pPr>
                      <a:r>
                        <a:rPr lang="fr-FR" sz="1200">
                          <a:latin typeface="Times New Roman"/>
                          <a:ea typeface="Calibri"/>
                          <a:cs typeface="Arial"/>
                        </a:rPr>
                        <a:t>Avec mutualisation</a:t>
                      </a:r>
                      <a:endParaRPr lang="en-US" sz="1100"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061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 b="1">
                          <a:latin typeface="Times New Roman"/>
                          <a:ea typeface="Calibri"/>
                          <a:cs typeface="Arial"/>
                        </a:rPr>
                        <a:t>F6</a:t>
                      </a:r>
                      <a:endParaRPr lang="en-US" sz="1100"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33500" algn="l"/>
                        </a:tabLst>
                      </a:pPr>
                      <a:r>
                        <a:rPr lang="fr-FR" sz="1200">
                          <a:latin typeface="Times New Roman"/>
                          <a:ea typeface="Calibri"/>
                          <a:cs typeface="Arial"/>
                        </a:rPr>
                        <a:t>1638</a:t>
                      </a:r>
                      <a:endParaRPr lang="en-US" sz="1100"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33500" algn="l"/>
                        </a:tabLst>
                      </a:pPr>
                      <a:r>
                        <a:rPr lang="fr-FR" sz="1200">
                          <a:latin typeface="Times New Roman"/>
                          <a:ea typeface="Calibri"/>
                          <a:cs typeface="Arial"/>
                        </a:rPr>
                        <a:t>1532,4</a:t>
                      </a:r>
                      <a:endParaRPr lang="en-US" sz="1100"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061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 b="1">
                          <a:latin typeface="Times New Roman"/>
                          <a:ea typeface="Calibri"/>
                          <a:cs typeface="Arial"/>
                        </a:rPr>
                        <a:t>F7</a:t>
                      </a:r>
                      <a:endParaRPr lang="en-US" sz="1100"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708660" algn="l"/>
                        </a:tabLst>
                      </a:pPr>
                      <a:r>
                        <a:rPr lang="fr-FR" sz="1200">
                          <a:latin typeface="Times New Roman"/>
                          <a:ea typeface="Calibri"/>
                          <a:cs typeface="Arial"/>
                        </a:rPr>
                        <a:t>1593 </a:t>
                      </a:r>
                      <a:endParaRPr lang="en-US" sz="1100"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708660" algn="l"/>
                        </a:tabLst>
                      </a:pPr>
                      <a:r>
                        <a:rPr lang="fr-FR" sz="1200">
                          <a:latin typeface="Times New Roman"/>
                          <a:ea typeface="Calibri"/>
                          <a:cs typeface="Arial"/>
                        </a:rPr>
                        <a:t>1536</a:t>
                      </a:r>
                      <a:endParaRPr lang="en-US" sz="1100"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061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 b="1">
                          <a:latin typeface="Times New Roman"/>
                          <a:ea typeface="Calibri"/>
                          <a:cs typeface="Arial"/>
                        </a:rPr>
                        <a:t>F9</a:t>
                      </a:r>
                      <a:endParaRPr lang="en-US" sz="1100"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latin typeface="Times New Roman"/>
                          <a:ea typeface="Calibri"/>
                          <a:cs typeface="Arial"/>
                        </a:rPr>
                        <a:t>1710</a:t>
                      </a:r>
                      <a:endParaRPr lang="en-US" sz="1100"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 dirty="0">
                          <a:latin typeface="Times New Roman"/>
                          <a:ea typeface="Calibri"/>
                          <a:cs typeface="Arial"/>
                        </a:rPr>
                        <a:t>1501 .6</a:t>
                      </a:r>
                      <a:endParaRPr lang="en-US" sz="1100" dirty="0"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944DB-A329-4CF8-9016-73D2C6EDA253}" type="slidenum">
              <a:rPr lang="en-US" sz="1600" b="1" smtClean="0">
                <a:solidFill>
                  <a:schemeClr val="tx1"/>
                </a:solidFill>
              </a:rPr>
              <a:pPr/>
              <a:t>26</a:t>
            </a:fld>
            <a:endParaRPr lang="en-US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5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0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  <p:bldGraphic spid="9" grpId="0">
        <p:bldAsOne/>
      </p:bldGraphic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0"/>
            <a:ext cx="12190413" cy="6859588"/>
          </a:xfrm>
        </p:spPr>
        <p:txBody>
          <a:bodyPr>
            <a:normAutofit/>
          </a:bodyPr>
          <a:lstStyle/>
          <a:p>
            <a:pPr marL="0">
              <a:buFont typeface="Wingdings" pitchFamily="2" charset="2"/>
              <a:buChar char="v"/>
            </a:pPr>
            <a:r>
              <a:rPr lang="fr-FR" sz="2000" b="1" u="sng" dirty="0" smtClean="0">
                <a:latin typeface="Times New Roman" pitchFamily="18" charset="0"/>
                <a:cs typeface="Times New Roman" pitchFamily="18" charset="0"/>
              </a:rPr>
              <a:t>Résultats I12 </a:t>
            </a:r>
            <a:r>
              <a:rPr lang="fr-FR" sz="2000" b="1" dirty="0" smtClean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 marL="0">
              <a:buNone/>
            </a:pPr>
            <a:r>
              <a:rPr lang="fr-FR" sz="2000" b="1" u="sng" dirty="0" smtClean="0">
                <a:latin typeface="Times New Roman" pitchFamily="18" charset="0"/>
                <a:cs typeface="Times New Roman" pitchFamily="18" charset="0"/>
              </a:rPr>
              <a:t> </a:t>
            </a:r>
            <a:endParaRPr lang="en-US" sz="2000" b="1" u="sng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endParaRPr lang="en-US" sz="2400" b="1" u="sng" dirty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7" name="Chart 6"/>
          <p:cNvGraphicFramePr/>
          <p:nvPr>
            <p:extLst>
              <p:ext uri="{D42A27DB-BD31-4B8C-83A1-F6EECF244321}">
                <p14:modId xmlns:p14="http://schemas.microsoft.com/office/powerpoint/2010/main" val="262666532"/>
              </p:ext>
            </p:extLst>
          </p:nvPr>
        </p:nvGraphicFramePr>
        <p:xfrm>
          <a:off x="5210431" y="903417"/>
          <a:ext cx="6959302" cy="28864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8" name="Chart 7"/>
          <p:cNvGraphicFramePr/>
          <p:nvPr/>
        </p:nvGraphicFramePr>
        <p:xfrm>
          <a:off x="4871069" y="3645818"/>
          <a:ext cx="7319343" cy="299774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0" name="Rectangle 9"/>
          <p:cNvSpPr/>
          <p:nvPr/>
        </p:nvSpPr>
        <p:spPr>
          <a:xfrm>
            <a:off x="0" y="549474"/>
            <a:ext cx="412805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coût  sans mutualisation =</a:t>
            </a:r>
            <a:r>
              <a:rPr lang="fr-FR" b="1" dirty="0" smtClean="0"/>
              <a:t> </a:t>
            </a:r>
            <a:r>
              <a:rPr lang="fr-FR" b="1" dirty="0" smtClean="0">
                <a:latin typeface="Times New Roman" pitchFamily="18" charset="0"/>
                <a:cs typeface="Times New Roman" pitchFamily="18" charset="0"/>
              </a:rPr>
              <a:t>5773.295 D</a:t>
            </a:r>
          </a:p>
          <a:p>
            <a:r>
              <a:rPr lang="fr-FR" b="1" dirty="0">
                <a:latin typeface="Times New Roman" pitchFamily="18" charset="0"/>
                <a:cs typeface="Times New Roman" pitchFamily="18" charset="0"/>
              </a:rPr>
              <a:t>coût avec mutualisation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2976918"/>
              </p:ext>
            </p:extLst>
          </p:nvPr>
        </p:nvGraphicFramePr>
        <p:xfrm>
          <a:off x="47120" y="1250559"/>
          <a:ext cx="4943078" cy="2160239"/>
        </p:xfrm>
        <a:graphic>
          <a:graphicData uri="http://schemas.openxmlformats.org/drawingml/2006/table">
            <a:tbl>
              <a:tblPr/>
              <a:tblGrid>
                <a:gridCol w="20853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77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64095">
                <a:tc>
                  <a:txBody>
                    <a:bodyPr/>
                    <a:lstStyle/>
                    <a:p>
                      <a:pPr marL="0" marR="0" indent="44958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009650" algn="ctr"/>
                        </a:tabLst>
                      </a:pPr>
                      <a:r>
                        <a:rPr lang="fr-FR" sz="1200" b="1" dirty="0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Arial"/>
                        </a:rPr>
                        <a:t>	FO</a:t>
                      </a:r>
                      <a:endParaRPr lang="en-US" sz="1100" dirty="0">
                        <a:latin typeface="Calibri"/>
                        <a:ea typeface="Calibri"/>
                        <a:cs typeface="Arial"/>
                      </a:endParaRPr>
                    </a:p>
                    <a:p>
                      <a:pPr marL="0" marR="0" indent="44958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009650" algn="ctr"/>
                        </a:tabLst>
                      </a:pPr>
                      <a:r>
                        <a:rPr lang="fr-FR" sz="1200" b="1" dirty="0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Arial"/>
                        </a:rPr>
                        <a:t>N-N'</a:t>
                      </a:r>
                      <a:endParaRPr lang="en-US" sz="1100" dirty="0"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 b="1" dirty="0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Arial"/>
                        </a:rPr>
                        <a:t>Valeur de la fonction objective </a:t>
                      </a:r>
                      <a:endParaRPr lang="en-US" sz="1100" dirty="0"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964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 b="1">
                          <a:latin typeface="Times New Roman"/>
                          <a:ea typeface="Calibri"/>
                          <a:cs typeface="Arial"/>
                        </a:rPr>
                        <a:t>           12-5</a:t>
                      </a:r>
                      <a:endParaRPr lang="en-US" sz="1100"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latin typeface="Times New Roman"/>
                          <a:ea typeface="Calibri"/>
                          <a:cs typeface="Arial"/>
                        </a:rPr>
                        <a:t>3946.89235</a:t>
                      </a:r>
                      <a:endParaRPr lang="en-US" sz="1100" dirty="0"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 b="1" dirty="0">
                          <a:latin typeface="Times New Roman"/>
                          <a:ea typeface="Calibri"/>
                          <a:cs typeface="Arial"/>
                        </a:rPr>
                        <a:t>           12-6</a:t>
                      </a:r>
                      <a:endParaRPr lang="en-US" sz="1100" dirty="0"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latin typeface="Times New Roman"/>
                          <a:ea typeface="Calibri"/>
                          <a:cs typeface="Arial"/>
                        </a:rPr>
                        <a:t>3558.60173</a:t>
                      </a:r>
                      <a:endParaRPr lang="en-US" sz="1100" dirty="0"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 b="1" dirty="0">
                          <a:latin typeface="Times New Roman"/>
                          <a:ea typeface="Calibri"/>
                          <a:cs typeface="Arial"/>
                        </a:rPr>
                        <a:t>           12-7</a:t>
                      </a:r>
                      <a:endParaRPr lang="en-US" sz="1100" dirty="0"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latin typeface="Times New Roman"/>
                          <a:ea typeface="Calibri"/>
                          <a:cs typeface="Arial"/>
                        </a:rPr>
                        <a:t>2892.98485</a:t>
                      </a:r>
                      <a:endParaRPr lang="en-US" sz="1100" dirty="0"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145" name="Line 1"/>
          <p:cNvSpPr>
            <a:spLocks noChangeShapeType="1"/>
          </p:cNvSpPr>
          <p:nvPr/>
        </p:nvSpPr>
        <p:spPr bwMode="auto">
          <a:xfrm>
            <a:off x="56338" y="1250559"/>
            <a:ext cx="2062758" cy="864096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12" name="Table 11"/>
          <p:cNvGraphicFramePr>
            <a:graphicFrameLocks noGrp="1"/>
          </p:cNvGraphicFramePr>
          <p:nvPr/>
        </p:nvGraphicFramePr>
        <p:xfrm>
          <a:off x="1" y="3789833"/>
          <a:ext cx="4727053" cy="2520280"/>
        </p:xfrm>
        <a:graphic>
          <a:graphicData uri="http://schemas.openxmlformats.org/drawingml/2006/table">
            <a:tbl>
              <a:tblPr/>
              <a:tblGrid>
                <a:gridCol w="18681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294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2943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04056">
                <a:tc rowSpan="2"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91920" algn="ctr"/>
                        </a:tabLst>
                      </a:pPr>
                      <a:r>
                        <a:rPr lang="fr-FR" sz="1200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Arial"/>
                        </a:rPr>
                        <a:t>Fournisseur</a:t>
                      </a:r>
                      <a:endParaRPr lang="en-US" sz="1100"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9646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716280" algn="l"/>
                        </a:tabLst>
                      </a:pPr>
                      <a:r>
                        <a:rPr lang="fr-FR" sz="1200" b="1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Arial"/>
                        </a:rPr>
                        <a:t>	 Valeur de temps de parcours </a:t>
                      </a:r>
                      <a:endParaRPr lang="en-US" sz="1100"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964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405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716280" algn="l"/>
                        </a:tabLst>
                      </a:pPr>
                      <a:r>
                        <a:rPr lang="fr-FR" sz="1200">
                          <a:latin typeface="Times New Roman"/>
                          <a:ea typeface="Calibri"/>
                          <a:cs typeface="Arial"/>
                        </a:rPr>
                        <a:t>Sans mutualisation </a:t>
                      </a:r>
                      <a:endParaRPr lang="en-US" sz="1100"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716280" algn="l"/>
                        </a:tabLst>
                      </a:pPr>
                      <a:r>
                        <a:rPr lang="fr-FR" sz="1200">
                          <a:latin typeface="Times New Roman"/>
                          <a:ea typeface="Calibri"/>
                          <a:cs typeface="Arial"/>
                        </a:rPr>
                        <a:t>Avec mutualisation</a:t>
                      </a:r>
                      <a:endParaRPr lang="en-US" sz="1100"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405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 b="1">
                          <a:latin typeface="Times New Roman"/>
                          <a:ea typeface="Calibri"/>
                          <a:cs typeface="Arial"/>
                        </a:rPr>
                        <a:t>F4</a:t>
                      </a:r>
                      <a:endParaRPr lang="en-US" sz="1100"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33500" algn="l"/>
                        </a:tabLst>
                      </a:pPr>
                      <a:r>
                        <a:rPr lang="fr-FR" sz="1200">
                          <a:latin typeface="Times New Roman"/>
                          <a:ea typeface="Calibri"/>
                          <a:cs typeface="Arial"/>
                        </a:rPr>
                        <a:t>1620</a:t>
                      </a:r>
                      <a:endParaRPr lang="en-US" sz="1100"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33500" algn="l"/>
                        </a:tabLst>
                      </a:pPr>
                      <a:r>
                        <a:rPr lang="fr-FR" sz="1200">
                          <a:latin typeface="Times New Roman"/>
                          <a:ea typeface="Calibri"/>
                          <a:cs typeface="Arial"/>
                        </a:rPr>
                        <a:t>1590</a:t>
                      </a:r>
                      <a:endParaRPr lang="en-US" sz="1100"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405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 b="1">
                          <a:latin typeface="Times New Roman"/>
                          <a:ea typeface="Calibri"/>
                          <a:cs typeface="Arial"/>
                        </a:rPr>
                        <a:t>F11</a:t>
                      </a:r>
                      <a:endParaRPr lang="en-US" sz="1100"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708660" algn="l"/>
                        </a:tabLst>
                      </a:pPr>
                      <a:r>
                        <a:rPr lang="fr-FR" sz="1200">
                          <a:latin typeface="Times New Roman"/>
                          <a:ea typeface="Calibri"/>
                          <a:cs typeface="Arial"/>
                        </a:rPr>
                        <a:t>1731,6 </a:t>
                      </a:r>
                      <a:endParaRPr lang="en-US" sz="1100"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708660" algn="l"/>
                        </a:tabLst>
                      </a:pPr>
                      <a:r>
                        <a:rPr lang="fr-FR" sz="1200">
                          <a:latin typeface="Times New Roman"/>
                          <a:ea typeface="Calibri"/>
                          <a:cs typeface="Arial"/>
                        </a:rPr>
                        <a:t>1617,6</a:t>
                      </a:r>
                      <a:endParaRPr lang="en-US" sz="1100"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405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 b="1">
                          <a:latin typeface="Times New Roman"/>
                          <a:ea typeface="Calibri"/>
                          <a:cs typeface="Arial"/>
                        </a:rPr>
                        <a:t>F12</a:t>
                      </a:r>
                      <a:endParaRPr lang="en-US" sz="1100"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latin typeface="Times New Roman"/>
                          <a:ea typeface="Calibri"/>
                          <a:cs typeface="Arial"/>
                        </a:rPr>
                        <a:t>1698</a:t>
                      </a:r>
                      <a:endParaRPr lang="en-US" sz="1100"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 dirty="0">
                          <a:latin typeface="Times New Roman"/>
                          <a:ea typeface="Calibri"/>
                          <a:cs typeface="Arial"/>
                        </a:rPr>
                        <a:t>1647,6</a:t>
                      </a:r>
                      <a:endParaRPr lang="en-US" sz="1100" dirty="0"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944DB-A329-4CF8-9016-73D2C6EDA253}" type="slidenum">
              <a:rPr lang="en-US" sz="1600" b="1" smtClean="0">
                <a:solidFill>
                  <a:schemeClr val="tx1"/>
                </a:solidFill>
              </a:rPr>
              <a:pPr/>
              <a:t>27</a:t>
            </a:fld>
            <a:endParaRPr lang="en-US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8" presetClass="entr" presetSubtype="0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0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0"/>
                            </p:stCondLst>
                            <p:childTnLst>
                              <p:par>
                                <p:cTn id="3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Graphic spid="7" grpId="0">
        <p:bldAsOne/>
      </p:bldGraphic>
      <p:bldGraphic spid="8" grpId="0">
        <p:bldAsOne/>
      </p:bldGraphic>
      <p:bldP spid="10" grpId="0"/>
      <p:bldP spid="614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hart 4"/>
          <p:cNvGraphicFramePr/>
          <p:nvPr>
            <p:extLst>
              <p:ext uri="{D42A27DB-BD31-4B8C-83A1-F6EECF244321}">
                <p14:modId xmlns:p14="http://schemas.microsoft.com/office/powerpoint/2010/main" val="3020848694"/>
              </p:ext>
            </p:extLst>
          </p:nvPr>
        </p:nvGraphicFramePr>
        <p:xfrm>
          <a:off x="5015086" y="3907260"/>
          <a:ext cx="7175326" cy="29523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" y="0"/>
            <a:ext cx="12190414" cy="6859588"/>
          </a:xfrm>
        </p:spPr>
        <p:txBody>
          <a:bodyPr>
            <a:normAutofit/>
          </a:bodyPr>
          <a:lstStyle/>
          <a:p>
            <a:pPr marL="0">
              <a:buFont typeface="Wingdings" pitchFamily="2" charset="2"/>
              <a:buChar char="v"/>
            </a:pPr>
            <a:r>
              <a:rPr lang="fr-FR" sz="2000" b="1" u="sng" dirty="0" smtClean="0">
                <a:latin typeface="Times New Roman" pitchFamily="18" charset="0"/>
                <a:cs typeface="Times New Roman" pitchFamily="18" charset="0"/>
              </a:rPr>
              <a:t>Résultats I13</a:t>
            </a:r>
          </a:p>
          <a:p>
            <a:pPr>
              <a:buNone/>
            </a:pPr>
            <a:r>
              <a:rPr lang="fr-FR" sz="2000" dirty="0" smtClean="0">
                <a:latin typeface="Times New Roman" pitchFamily="18" charset="0"/>
                <a:cs typeface="Times New Roman" pitchFamily="18" charset="0"/>
              </a:rPr>
              <a:t>Coût  sans mutualisation =</a:t>
            </a:r>
            <a:r>
              <a:rPr lang="fr-FR" sz="24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sz="2000" b="1" dirty="0" smtClean="0"/>
              <a:t> </a:t>
            </a:r>
            <a:r>
              <a:rPr lang="fr-FR" sz="2000" b="1" dirty="0" smtClean="0">
                <a:latin typeface="Times New Roman" pitchFamily="18" charset="0"/>
                <a:cs typeface="Times New Roman" pitchFamily="18" charset="0"/>
              </a:rPr>
              <a:t>6294.14</a:t>
            </a:r>
            <a:r>
              <a:rPr lang="fr-FR" sz="2000" b="1" dirty="0" smtClean="0"/>
              <a:t> </a:t>
            </a:r>
            <a:r>
              <a:rPr lang="fr-FR" sz="2000" b="1" dirty="0" smtClean="0">
                <a:latin typeface="Times New Roman" pitchFamily="18" charset="0"/>
                <a:cs typeface="Times New Roman" pitchFamily="18" charset="0"/>
              </a:rPr>
              <a:t>D</a:t>
            </a:r>
          </a:p>
          <a:p>
            <a:pPr>
              <a:buNone/>
            </a:pPr>
            <a:r>
              <a:rPr lang="fr-FR" sz="2000" b="1" dirty="0">
                <a:latin typeface="Times New Roman" pitchFamily="18" charset="0"/>
                <a:cs typeface="Times New Roman" pitchFamily="18" charset="0"/>
              </a:rPr>
              <a:t>coût avec mutualisation</a:t>
            </a:r>
            <a:endParaRPr lang="fr-FR" sz="2000" b="1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endParaRPr lang="fr-FR" sz="2400" b="1" u="sng" dirty="0" smtClean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4" name="Chart 3"/>
          <p:cNvGraphicFramePr/>
          <p:nvPr>
            <p:extLst>
              <p:ext uri="{D42A27DB-BD31-4B8C-83A1-F6EECF244321}">
                <p14:modId xmlns:p14="http://schemas.microsoft.com/office/powerpoint/2010/main" val="3660635120"/>
              </p:ext>
            </p:extLst>
          </p:nvPr>
        </p:nvGraphicFramePr>
        <p:xfrm>
          <a:off x="4762748" y="818377"/>
          <a:ext cx="7463358" cy="29523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749785"/>
              </p:ext>
            </p:extLst>
          </p:nvPr>
        </p:nvGraphicFramePr>
        <p:xfrm>
          <a:off x="35692" y="1197547"/>
          <a:ext cx="4655046" cy="2376263"/>
        </p:xfrm>
        <a:graphic>
          <a:graphicData uri="http://schemas.openxmlformats.org/drawingml/2006/table">
            <a:tbl>
              <a:tblPr/>
              <a:tblGrid>
                <a:gridCol w="19638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912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50504">
                <a:tc>
                  <a:txBody>
                    <a:bodyPr/>
                    <a:lstStyle/>
                    <a:p>
                      <a:pPr marL="0" marR="0" indent="44958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009650" algn="ctr"/>
                        </a:tabLst>
                      </a:pPr>
                      <a:r>
                        <a:rPr lang="fr-FR" sz="1200" b="1" dirty="0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Arial"/>
                        </a:rPr>
                        <a:t>	FO</a:t>
                      </a:r>
                      <a:endParaRPr lang="en-US" sz="1100" dirty="0">
                        <a:latin typeface="Calibri"/>
                        <a:ea typeface="Calibri"/>
                        <a:cs typeface="Arial"/>
                      </a:endParaRPr>
                    </a:p>
                    <a:p>
                      <a:pPr marL="0" marR="0" indent="44958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009650" algn="ctr"/>
                        </a:tabLst>
                      </a:pPr>
                      <a:r>
                        <a:rPr lang="fr-FR" sz="1200" b="1" dirty="0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Arial"/>
                        </a:rPr>
                        <a:t>N-N'</a:t>
                      </a:r>
                      <a:endParaRPr lang="en-US" sz="1100" dirty="0"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 b="1" dirty="0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Arial"/>
                        </a:rPr>
                        <a:t>Valeur de la fonction objective </a:t>
                      </a:r>
                      <a:endParaRPr lang="en-US" sz="1100" dirty="0"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964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5253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 b="1">
                          <a:latin typeface="Times New Roman"/>
                          <a:ea typeface="Calibri"/>
                          <a:cs typeface="Arial"/>
                        </a:rPr>
                        <a:t>           13-5</a:t>
                      </a:r>
                      <a:endParaRPr lang="en-US" sz="1100"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Calibri"/>
                          <a:cs typeface="Arial"/>
                        </a:rPr>
                        <a:t>3604.19839</a:t>
                      </a:r>
                      <a:endParaRPr lang="en-US" sz="1100"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5253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 b="1">
                          <a:latin typeface="Times New Roman"/>
                          <a:ea typeface="Calibri"/>
                          <a:cs typeface="Arial"/>
                        </a:rPr>
                        <a:t>           13-6</a:t>
                      </a:r>
                      <a:endParaRPr lang="en-US" sz="1100"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latin typeface="Times New Roman"/>
                          <a:ea typeface="Calibri"/>
                          <a:cs typeface="Arial"/>
                        </a:rPr>
                        <a:t>3178.03030</a:t>
                      </a:r>
                      <a:endParaRPr lang="en-US" sz="1100" dirty="0"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5253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 b="1">
                          <a:latin typeface="Times New Roman"/>
                          <a:ea typeface="Calibri"/>
                          <a:cs typeface="Arial"/>
                        </a:rPr>
                        <a:t>           13-7</a:t>
                      </a:r>
                      <a:endParaRPr lang="en-US" sz="1100"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latin typeface="Times New Roman"/>
                          <a:ea typeface="Calibri"/>
                          <a:cs typeface="Arial"/>
                        </a:rPr>
                        <a:t>1967.45960</a:t>
                      </a:r>
                      <a:endParaRPr lang="en-US" sz="1100" dirty="0"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0" y="4077868"/>
          <a:ext cx="4943078" cy="2781720"/>
        </p:xfrm>
        <a:graphic>
          <a:graphicData uri="http://schemas.openxmlformats.org/drawingml/2006/table">
            <a:tbl>
              <a:tblPr/>
              <a:tblGrid>
                <a:gridCol w="19535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947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947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56344">
                <a:tc rowSpan="2"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91920" algn="ctr"/>
                        </a:tabLst>
                      </a:pPr>
                      <a:r>
                        <a:rPr lang="fr-FR" sz="1200" dirty="0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Arial"/>
                        </a:rPr>
                        <a:t>Fournisseur</a:t>
                      </a:r>
                      <a:endParaRPr lang="en-US" sz="1100" dirty="0"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9646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716280" algn="l"/>
                        </a:tabLst>
                      </a:pPr>
                      <a:r>
                        <a:rPr lang="fr-FR" sz="1200" b="1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Arial"/>
                        </a:rPr>
                        <a:t>	 Valeur de temps de parcours </a:t>
                      </a:r>
                      <a:endParaRPr lang="en-US" sz="1100"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964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634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716280" algn="l"/>
                        </a:tabLst>
                      </a:pPr>
                      <a:r>
                        <a:rPr lang="fr-FR" sz="1200">
                          <a:latin typeface="Times New Roman"/>
                          <a:ea typeface="Calibri"/>
                          <a:cs typeface="Arial"/>
                        </a:rPr>
                        <a:t>Sans mutualisation </a:t>
                      </a:r>
                      <a:endParaRPr lang="en-US" sz="1100"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716280" algn="l"/>
                        </a:tabLst>
                      </a:pPr>
                      <a:r>
                        <a:rPr lang="fr-FR" sz="1200">
                          <a:latin typeface="Times New Roman"/>
                          <a:ea typeface="Calibri"/>
                          <a:cs typeface="Arial"/>
                        </a:rPr>
                        <a:t>Avec mutualisation</a:t>
                      </a:r>
                      <a:endParaRPr lang="en-US" sz="1100"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634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 b="1">
                          <a:latin typeface="Times New Roman"/>
                          <a:ea typeface="Calibri"/>
                          <a:cs typeface="Arial"/>
                        </a:rPr>
                        <a:t>F2</a:t>
                      </a:r>
                      <a:endParaRPr lang="en-US" sz="1100"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33500" algn="l"/>
                        </a:tabLst>
                      </a:pPr>
                      <a:r>
                        <a:rPr lang="fr-FR" sz="1200">
                          <a:latin typeface="Times New Roman"/>
                          <a:ea typeface="Calibri"/>
                          <a:cs typeface="Arial"/>
                        </a:rPr>
                        <a:t>1558</a:t>
                      </a:r>
                      <a:endParaRPr lang="en-US" sz="1100"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33500" algn="l"/>
                        </a:tabLst>
                      </a:pPr>
                      <a:r>
                        <a:rPr lang="fr-FR" sz="1200" dirty="0">
                          <a:latin typeface="Times New Roman"/>
                          <a:ea typeface="Calibri"/>
                          <a:cs typeface="Arial"/>
                        </a:rPr>
                        <a:t>1554</a:t>
                      </a:r>
                      <a:endParaRPr lang="en-US" sz="1100" dirty="0"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634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 b="1">
                          <a:latin typeface="Times New Roman"/>
                          <a:ea typeface="Calibri"/>
                          <a:cs typeface="Arial"/>
                        </a:rPr>
                        <a:t>F6</a:t>
                      </a:r>
                      <a:endParaRPr lang="en-US" sz="1100"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708660" algn="l"/>
                        </a:tabLst>
                      </a:pPr>
                      <a:r>
                        <a:rPr lang="fr-FR" sz="1200">
                          <a:latin typeface="Times New Roman"/>
                          <a:ea typeface="Calibri"/>
                          <a:cs typeface="Arial"/>
                        </a:rPr>
                        <a:t>1638</a:t>
                      </a:r>
                      <a:endParaRPr lang="en-US" sz="1100"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708660" algn="l"/>
                        </a:tabLst>
                      </a:pPr>
                      <a:r>
                        <a:rPr lang="fr-FR" sz="1200">
                          <a:latin typeface="Times New Roman"/>
                          <a:ea typeface="Calibri"/>
                          <a:cs typeface="Arial"/>
                        </a:rPr>
                        <a:t>1628,4</a:t>
                      </a:r>
                      <a:endParaRPr lang="en-US" sz="1100"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634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 b="1">
                          <a:latin typeface="Times New Roman"/>
                          <a:ea typeface="Calibri"/>
                          <a:cs typeface="Arial"/>
                        </a:rPr>
                        <a:t>F13</a:t>
                      </a:r>
                      <a:endParaRPr lang="en-US" sz="1100"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latin typeface="Times New Roman"/>
                          <a:ea typeface="Calibri"/>
                          <a:cs typeface="Arial"/>
                        </a:rPr>
                        <a:t>1652,4</a:t>
                      </a:r>
                      <a:endParaRPr lang="en-US" sz="1100"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 dirty="0">
                          <a:latin typeface="Times New Roman"/>
                          <a:ea typeface="Calibri"/>
                          <a:cs typeface="Arial"/>
                        </a:rPr>
                        <a:t>1554</a:t>
                      </a:r>
                      <a:endParaRPr lang="en-US" sz="1100" dirty="0"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944DB-A329-4CF8-9016-73D2C6EDA253}" type="slidenum">
              <a:rPr lang="en-US" sz="1600" b="1" smtClean="0">
                <a:solidFill>
                  <a:schemeClr val="tx1"/>
                </a:solidFill>
              </a:rPr>
              <a:pPr/>
              <a:t>28</a:t>
            </a:fld>
            <a:endParaRPr lang="en-US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8" presetClass="entr" presetSubtype="0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0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58" presetClass="entr" presetSubtype="0" ac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0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58" presetClass="entr" presetSubtype="0" ac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0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500"/>
                            </p:stCondLst>
                            <p:childTnLst>
                              <p:par>
                                <p:cTn id="47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  <p:bldGraphic spid="4" grpId="0">
        <p:bldAsOne/>
      </p:bldGraphic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0"/>
            <a:ext cx="12190413" cy="706821"/>
          </a:xfr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vert="horz" lIns="101882" tIns="50941" rIns="101882" bIns="50941" rtlCol="0" anchor="ctr">
            <a:norm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pPr algn="l"/>
            <a:r>
              <a:rPr lang="fr-FR" sz="3700" b="1" dirty="0" smtClean="0">
                <a:ln w="11430"/>
                <a:solidFill>
                  <a:schemeClr val="tx1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  <a:latin typeface="+mn-lt"/>
                <a:ea typeface="+mn-ea"/>
                <a:cs typeface="+mn-cs"/>
              </a:rPr>
              <a:t>Conclusion</a:t>
            </a:r>
            <a:r>
              <a:rPr lang="fr-FR" sz="3700" b="1" dirty="0" smtClean="0">
                <a:ln w="11430"/>
                <a:solidFill>
                  <a:schemeClr val="lt1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  <a:latin typeface="+mn-lt"/>
                <a:ea typeface="+mn-ea"/>
                <a:cs typeface="+mn-cs"/>
              </a:rPr>
              <a:t> </a:t>
            </a:r>
            <a:endParaRPr lang="en-US" sz="3700" b="1" dirty="0" smtClean="0">
              <a:ln w="11430"/>
              <a:solidFill>
                <a:schemeClr val="lt1"/>
              </a:soli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  <a:latin typeface="+mn-lt"/>
              <a:ea typeface="+mn-ea"/>
              <a:cs typeface="+mn-cs"/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86810105"/>
              </p:ext>
            </p:extLst>
          </p:nvPr>
        </p:nvGraphicFramePr>
        <p:xfrm>
          <a:off x="0" y="1205930"/>
          <a:ext cx="12190413" cy="4896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4" name="Rectangle 13"/>
          <p:cNvSpPr/>
          <p:nvPr/>
        </p:nvSpPr>
        <p:spPr>
          <a:xfrm>
            <a:off x="838622" y="5085978"/>
            <a:ext cx="10801200" cy="49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. 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944DB-A329-4CF8-9016-73D2C6EDA253}" type="slidenum">
              <a:rPr lang="en-US" sz="1600" b="1" smtClean="0">
                <a:solidFill>
                  <a:schemeClr val="tx1"/>
                </a:solidFill>
              </a:rPr>
              <a:pPr/>
              <a:t>29</a:t>
            </a:fld>
            <a:endParaRPr lang="en-US" sz="1600" b="1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B9C4015-A62A-4322-83F3-4C31AEE56E1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graphicEl>
                                              <a:dgm id="{8B9C4015-A62A-4322-83F3-4C31AEE56E1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graphicEl>
                                              <a:dgm id="{8B9C4015-A62A-4322-83F3-4C31AEE56E1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graphicEl>
                                              <a:dgm id="{8B9C4015-A62A-4322-83F3-4C31AEE56E1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0857D9C-2065-4120-8CDA-023D5E67033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>
                                            <p:graphicEl>
                                              <a:dgm id="{E0857D9C-2065-4120-8CDA-023D5E67033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>
                                            <p:graphicEl>
                                              <a:dgm id="{E0857D9C-2065-4120-8CDA-023D5E67033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graphicEl>
                                              <a:dgm id="{E0857D9C-2065-4120-8CDA-023D5E67033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4F5EDC1-9124-44FC-A14F-3421B1C1CD9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>
                                            <p:graphicEl>
                                              <a:dgm id="{04F5EDC1-9124-44FC-A14F-3421B1C1CD9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>
                                            <p:graphicEl>
                                              <a:dgm id="{04F5EDC1-9124-44FC-A14F-3421B1C1CD9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>
                                            <p:graphicEl>
                                              <a:dgm id="{04F5EDC1-9124-44FC-A14F-3421B1C1CD9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2F4F1D4-1E3A-497C-9C83-A8F2772E224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4">
                                            <p:graphicEl>
                                              <a:dgm id="{32F4F1D4-1E3A-497C-9C83-A8F2772E224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>
                                            <p:graphicEl>
                                              <a:dgm id="{32F4F1D4-1E3A-497C-9C83-A8F2772E224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">
                                            <p:graphicEl>
                                              <a:dgm id="{32F4F1D4-1E3A-497C-9C83-A8F2772E224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AE47178-D859-422A-B3D1-8117CE73819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">
                                            <p:graphicEl>
                                              <a:dgm id="{9AE47178-D859-422A-B3D1-8117CE73819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">
                                            <p:graphicEl>
                                              <a:dgm id="{9AE47178-D859-422A-B3D1-8117CE73819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">
                                            <p:graphicEl>
                                              <a:dgm id="{9AE47178-D859-422A-B3D1-8117CE73819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0"/>
                            </p:stCondLst>
                            <p:childTnLst>
                              <p:par>
                                <p:cTn id="3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11F7266-61CA-4CC5-BC65-21C15874B33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4">
                                            <p:graphicEl>
                                              <a:dgm id="{411F7266-61CA-4CC5-BC65-21C15874B33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">
                                            <p:graphicEl>
                                              <a:dgm id="{411F7266-61CA-4CC5-BC65-21C15874B33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">
                                            <p:graphicEl>
                                              <a:dgm id="{411F7266-61CA-4CC5-BC65-21C15874B33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  <p:bldP spid="1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550" y="981522"/>
            <a:ext cx="11017224" cy="1180185"/>
          </a:xfrm>
        </p:spPr>
        <p:txBody>
          <a:bodyPr>
            <a:normAutofit fontScale="92500"/>
          </a:bodyPr>
          <a:lstStyle/>
          <a:p>
            <a:r>
              <a:rPr lang="fr-FR" sz="4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Pourquoi la mutualisation logistique se développe?</a:t>
            </a:r>
            <a:endParaRPr lang="en-US" sz="4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4" name="Diagramme 3"/>
          <p:cNvGraphicFramePr/>
          <p:nvPr>
            <p:extLst>
              <p:ext uri="{D42A27DB-BD31-4B8C-83A1-F6EECF244321}">
                <p14:modId xmlns:p14="http://schemas.microsoft.com/office/powerpoint/2010/main" val="794289244"/>
              </p:ext>
            </p:extLst>
          </p:nvPr>
        </p:nvGraphicFramePr>
        <p:xfrm>
          <a:off x="0" y="1571615"/>
          <a:ext cx="10199662" cy="52879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>
                <a:solidFill>
                  <a:schemeClr val="tx1"/>
                </a:solidFill>
              </a:rPr>
              <a:pPr/>
              <a:t>3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-46487" y="3"/>
            <a:ext cx="12236900" cy="693488"/>
          </a:xfr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vert="horz" lIns="101882" tIns="50941" rIns="101882" bIns="50941" rtlCol="0" anchor="ctr">
            <a:normAutofit fontScale="90000"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pPr algn="l"/>
            <a:r>
              <a:rPr lang="fr-FR" sz="4100" b="1" dirty="0" smtClean="0">
                <a:ln w="11430"/>
                <a:solidFill>
                  <a:schemeClr val="tx1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Motivation</a:t>
            </a:r>
            <a:endParaRPr lang="en-US" sz="4100" b="1" dirty="0" smtClean="0">
              <a:ln w="11430"/>
              <a:solidFill>
                <a:schemeClr val="tx1"/>
              </a:soli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80041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2327F78-FC12-48ED-8AB4-33A7AFDF6ED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4">
                                            <p:graphicEl>
                                              <a:dgm id="{72327F78-FC12-48ED-8AB4-33A7AFDF6ED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">
                                            <p:graphicEl>
                                              <a:dgm id="{72327F78-FC12-48ED-8AB4-33A7AFDF6ED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>
                                            <p:graphicEl>
                                              <a:dgm id="{72327F78-FC12-48ED-8AB4-33A7AFDF6ED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74AB7F3-8730-4952-A67D-A3E1565D4A9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">
                                            <p:graphicEl>
                                              <a:dgm id="{E74AB7F3-8730-4952-A67D-A3E1565D4A9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>
                                            <p:graphicEl>
                                              <a:dgm id="{E74AB7F3-8730-4952-A67D-A3E1565D4A9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>
                                            <p:graphicEl>
                                              <a:dgm id="{E74AB7F3-8730-4952-A67D-A3E1565D4A9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136D05CA-A028-450B-AB0E-CD269B3250C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>
                                            <p:graphicEl>
                                              <a:dgm id="{136D05CA-A028-450B-AB0E-CD269B3250C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">
                                            <p:graphicEl>
                                              <a:dgm id="{136D05CA-A028-450B-AB0E-CD269B3250C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4">
                                            <p:graphicEl>
                                              <a:dgm id="{136D05CA-A028-450B-AB0E-CD269B3250C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500"/>
                            </p:stCondLst>
                            <p:childTnLst>
                              <p:par>
                                <p:cTn id="2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2E23739-1D1E-4DD5-8058-01809C2806F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>
                                            <p:graphicEl>
                                              <a:dgm id="{72E23739-1D1E-4DD5-8058-01809C2806F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>
                                            <p:graphicEl>
                                              <a:dgm id="{72E23739-1D1E-4DD5-8058-01809C2806F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">
                                            <p:graphicEl>
                                              <a:dgm id="{72E23739-1D1E-4DD5-8058-01809C2806F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500"/>
                            </p:stCondLst>
                            <p:childTnLst>
                              <p:par>
                                <p:cTn id="3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80BAFC9-8E3C-48DC-8739-E9196E656EF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">
                                            <p:graphicEl>
                                              <a:dgm id="{380BAFC9-8E3C-48DC-8739-E9196E656EF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">
                                            <p:graphicEl>
                                              <a:dgm id="{380BAFC9-8E3C-48DC-8739-E9196E656EF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4">
                                            <p:graphicEl>
                                              <a:dgm id="{380BAFC9-8E3C-48DC-8739-E9196E656EF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500"/>
                            </p:stCondLst>
                            <p:childTnLst>
                              <p:par>
                                <p:cTn id="3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5F7F6892-3794-4AC3-BB6D-875660790D4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4">
                                            <p:graphicEl>
                                              <a:dgm id="{5F7F6892-3794-4AC3-BB6D-875660790D4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4">
                                            <p:graphicEl>
                                              <a:dgm id="{5F7F6892-3794-4AC3-BB6D-875660790D4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4">
                                            <p:graphicEl>
                                              <a:dgm id="{5F7F6892-3794-4AC3-BB6D-875660790D4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6500"/>
                            </p:stCondLst>
                            <p:childTnLst>
                              <p:par>
                                <p:cTn id="4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BCC3FB9-4E84-478D-9E8E-901841F8F17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4">
                                            <p:graphicEl>
                                              <a:dgm id="{ABCC3FB9-4E84-478D-9E8E-901841F8F17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4">
                                            <p:graphicEl>
                                              <a:dgm id="{ABCC3FB9-4E84-478D-9E8E-901841F8F17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4">
                                            <p:graphicEl>
                                              <a:dgm id="{ABCC3FB9-4E84-478D-9E8E-901841F8F17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Graphic spid="4" grpId="0">
        <p:bldSub>
          <a:bldDgm bld="one"/>
        </p:bldSub>
      </p:bldGraphic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944DB-A329-4CF8-9016-73D2C6EDA253}" type="slidenum">
              <a:rPr lang="en-US" sz="1600" b="1" smtClean="0">
                <a:solidFill>
                  <a:schemeClr val="tx1"/>
                </a:solidFill>
              </a:rPr>
              <a:pPr/>
              <a:t>30</a:t>
            </a:fld>
            <a:endParaRPr lang="en-US" sz="1600" b="1" dirty="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34566" y="1269554"/>
            <a:ext cx="11246327" cy="33958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50000"/>
              </a:lnSpc>
              <a:spcAft>
                <a:spcPts val="1000"/>
              </a:spcAft>
              <a:buFont typeface="Times New Roman" panose="02020603050405020304" pitchFamily="18" charset="0"/>
              <a:buChar char="•"/>
              <a:tabLst>
                <a:tab pos="457200" algn="l"/>
                <a:tab pos="962025" algn="l"/>
              </a:tabLst>
            </a:pPr>
            <a:r>
              <a:rPr lang="fr-FR" sz="4400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Généralisation sur toute la chaine. </a:t>
            </a:r>
            <a:endParaRPr lang="fr-FR" sz="44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1000"/>
              </a:spcAft>
              <a:buFont typeface="Times New Roman" panose="02020603050405020304" pitchFamily="18" charset="0"/>
              <a:buChar char="•"/>
              <a:tabLst>
                <a:tab pos="457200" algn="l"/>
                <a:tab pos="962025" algn="l"/>
              </a:tabLst>
            </a:pPr>
            <a:r>
              <a:rPr lang="fr-FR" sz="4400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Application du modèle sur une instance réelle.  </a:t>
            </a:r>
            <a:endParaRPr lang="fr-FR" sz="44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1000"/>
              </a:spcAft>
              <a:buFont typeface="Times New Roman" panose="02020603050405020304" pitchFamily="18" charset="0"/>
              <a:buChar char="•"/>
              <a:tabLst>
                <a:tab pos="457200" algn="l"/>
                <a:tab pos="962025" algn="l"/>
              </a:tabLst>
            </a:pPr>
            <a:r>
              <a:rPr lang="fr-FR" sz="4400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Résolution approchée</a:t>
            </a:r>
            <a:r>
              <a:rPr lang="fr-FR" sz="44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endParaRPr lang="fr-FR" sz="44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-1" y="0"/>
            <a:ext cx="12190413" cy="706821"/>
          </a:xfr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vert="horz" lIns="101882" tIns="50941" rIns="101882" bIns="50941" rtlCol="0" anchor="ctr">
            <a:norm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pPr algn="l"/>
            <a:r>
              <a:rPr lang="fr-FR" sz="3700" b="1" dirty="0" smtClean="0">
                <a:ln w="11430"/>
                <a:solidFill>
                  <a:schemeClr val="tx1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  <a:latin typeface="+mn-lt"/>
                <a:ea typeface="+mn-ea"/>
                <a:cs typeface="+mn-cs"/>
              </a:rPr>
              <a:t>Perspective</a:t>
            </a:r>
            <a:endParaRPr lang="en-US" sz="3700" b="1" dirty="0" smtClean="0">
              <a:ln w="11430"/>
              <a:solidFill>
                <a:schemeClr val="lt1"/>
              </a:soli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92834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944DB-A329-4CF8-9016-73D2C6EDA253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12172343" cy="6859588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à coins arrondis 7"/>
          <p:cNvSpPr/>
          <p:nvPr/>
        </p:nvSpPr>
        <p:spPr>
          <a:xfrm>
            <a:off x="118541" y="189434"/>
            <a:ext cx="11881321" cy="653359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64" y="1053530"/>
            <a:ext cx="4347250" cy="39947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862958" y="2667645"/>
            <a:ext cx="8022838" cy="923330"/>
          </a:xfrm>
          <a:prstGeom prst="rect">
            <a:avLst/>
          </a:prstGeom>
          <a:noFill/>
          <a:effectLst>
            <a:reflection blurRad="6350" stA="50000" endA="295" endPos="92000" dist="101600" dir="5400000" sy="-100000" algn="bl" rotWithShape="0"/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1" cap="none" spc="50" dirty="0" smtClean="0">
                <a:ln w="0"/>
                <a:solidFill>
                  <a:srgbClr val="C000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Merci pour votre attention</a:t>
            </a:r>
            <a:endParaRPr lang="fr-FR" sz="5400" b="1" cap="none" spc="50" dirty="0">
              <a:ln w="0"/>
              <a:solidFill>
                <a:srgbClr val="C00000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61384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5166" y="2421682"/>
            <a:ext cx="3600400" cy="4458805"/>
          </a:xfrm>
          <a:prstGeom prst="rect">
            <a:avLst/>
          </a:prstGeom>
        </p:spPr>
      </p:pic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62559" y="1393256"/>
            <a:ext cx="8682772" cy="4682499"/>
          </a:xfrm>
        </p:spPr>
        <p:txBody>
          <a:bodyPr>
            <a:normAutofit/>
          </a:bodyPr>
          <a:lstStyle/>
          <a:p>
            <a:pPr algn="ctr">
              <a:lnSpc>
                <a:spcPct val="150000"/>
              </a:lnSpc>
              <a:buNone/>
            </a:pPr>
            <a:endParaRPr lang="fr-FR" sz="2400" b="1" dirty="0" smtClean="0">
              <a:latin typeface="Times New Roman" pitchFamily="18" charset="0"/>
              <a:cs typeface="Times New Roman" pitchFamily="18" charset="0"/>
            </a:endParaRPr>
          </a:p>
          <a:p>
            <a:pPr algn="ctr">
              <a:lnSpc>
                <a:spcPct val="150000"/>
              </a:lnSpc>
              <a:buNone/>
            </a:pPr>
            <a:r>
              <a:rPr lang="fr-FR" sz="2400" b="1" dirty="0" smtClean="0">
                <a:latin typeface="Times New Roman" pitchFamily="18" charset="0"/>
                <a:cs typeface="Times New Roman" pitchFamily="18" charset="0"/>
              </a:rPr>
              <a:t>La conception d’un réseau logistique mutualisé dans le cadre d’un transport multimodal.  </a:t>
            </a:r>
            <a:endParaRPr lang="fr-FR" sz="2400" b="1" dirty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b="1" smtClean="0">
                <a:solidFill>
                  <a:schemeClr val="tx1"/>
                </a:solidFill>
              </a:rPr>
              <a:pPr/>
              <a:t>4</a:t>
            </a:fld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-46487" y="3"/>
            <a:ext cx="12236900" cy="693488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vert="horz" lIns="101882" tIns="50941" rIns="101882" bIns="50941" rtlCol="0" anchor="ctr">
            <a:normAutofit fontScale="97500" lnSpcReduction="10000"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>
            <a:lvl1pPr algn="l" defTabSz="1219078" rtl="0" eaLnBrk="1" latinLnBrk="0" hangingPunct="1">
              <a:spcBef>
                <a:spcPct val="0"/>
              </a:spcBef>
              <a:buNone/>
              <a:defRPr sz="4800" kern="1200">
                <a:solidFill>
                  <a:srgbClr val="E39A39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100" b="1" dirty="0">
                <a:ln w="11430"/>
                <a:solidFill>
                  <a:schemeClr val="tx1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Problématique</a:t>
            </a:r>
            <a:endParaRPr lang="en-US" sz="4100" b="1" dirty="0" smtClean="0">
              <a:ln w="11430"/>
              <a:solidFill>
                <a:schemeClr val="tx1"/>
              </a:soli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44212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Slide Title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2227184" y="1241"/>
            <a:ext cx="9963229" cy="68571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04" tIns="60952" rIns="121904" bIns="609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9078"/>
            <a:endParaRPr lang="fr-FR" sz="24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494806" y="1629594"/>
            <a:ext cx="7939626" cy="4682499"/>
          </a:xfrm>
        </p:spPr>
        <p:txBody>
          <a:bodyPr>
            <a:normAutofit fontScale="70000" lnSpcReduction="20000"/>
          </a:bodyPr>
          <a:lstStyle/>
          <a:p>
            <a:pPr algn="just">
              <a:lnSpc>
                <a:spcPct val="150000"/>
              </a:lnSpc>
            </a:pPr>
            <a:r>
              <a:rPr lang="fr-FR" sz="4000" dirty="0">
                <a:latin typeface="Times New Roman" pitchFamily="18" charset="0"/>
                <a:cs typeface="Times New Roman" pitchFamily="18" charset="0"/>
              </a:rPr>
              <a:t>Notre objectif </a:t>
            </a:r>
            <a:r>
              <a:rPr lang="fr-FR" sz="4000" dirty="0" smtClean="0">
                <a:latin typeface="Times New Roman" pitchFamily="18" charset="0"/>
                <a:cs typeface="Times New Roman" pitchFamily="18" charset="0"/>
              </a:rPr>
              <a:t>consiste à: </a:t>
            </a:r>
            <a:endParaRPr lang="fr-FR" sz="4000" dirty="0">
              <a:latin typeface="Times New Roman" pitchFamily="18" charset="0"/>
              <a:cs typeface="Times New Roman" pitchFamily="18" charset="0"/>
            </a:endParaRPr>
          </a:p>
          <a:p>
            <a:pPr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fr-FR" sz="4000" dirty="0">
                <a:latin typeface="Times New Roman" pitchFamily="18" charset="0"/>
                <a:cs typeface="Times New Roman" pitchFamily="18" charset="0"/>
              </a:rPr>
              <a:t>Optimiser des plans de </a:t>
            </a:r>
            <a:r>
              <a:rPr lang="fr-FR" sz="4000" dirty="0" smtClean="0">
                <a:latin typeface="Times New Roman" pitchFamily="18" charset="0"/>
                <a:cs typeface="Times New Roman" pitchFamily="18" charset="0"/>
              </a:rPr>
              <a:t>transport multimodal </a:t>
            </a:r>
            <a:r>
              <a:rPr lang="fr-FR" sz="4000" dirty="0">
                <a:latin typeface="Times New Roman" pitchFamily="18" charset="0"/>
                <a:cs typeface="Times New Roman" pitchFamily="18" charset="0"/>
              </a:rPr>
              <a:t>dans le cas de localisation-allocation avec mutualisation des moyens.</a:t>
            </a:r>
          </a:p>
          <a:p>
            <a:pPr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fr-FR" sz="4000" dirty="0">
                <a:latin typeface="Times New Roman" pitchFamily="18" charset="0"/>
                <a:cs typeface="Times New Roman" pitchFamily="18" charset="0"/>
              </a:rPr>
              <a:t>Montrer l’effet de la mutualisation logistique sur l’amélioration de la performance économique (minimisation des coûts logistiques)</a:t>
            </a:r>
            <a:r>
              <a:rPr lang="fr-FR" dirty="0"/>
              <a:t>.</a:t>
            </a:r>
            <a:endParaRPr lang="en-US" dirty="0"/>
          </a:p>
        </p:txBody>
      </p:sp>
      <p:sp>
        <p:nvSpPr>
          <p:cNvPr id="6" name="Title 3"/>
          <p:cNvSpPr txBox="1">
            <a:spLocks/>
          </p:cNvSpPr>
          <p:nvPr/>
        </p:nvSpPr>
        <p:spPr>
          <a:xfrm>
            <a:off x="3843626" y="621482"/>
            <a:ext cx="8346787" cy="763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1219078" rtl="0" eaLnBrk="1" latinLnBrk="0" hangingPunct="1">
              <a:spcBef>
                <a:spcPct val="0"/>
              </a:spcBef>
              <a:buNone/>
              <a:defRPr sz="4800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7" name="Imag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9662" y="4759983"/>
            <a:ext cx="2233623" cy="209960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>
          <a:xfrm>
            <a:off x="8736463" y="6448960"/>
            <a:ext cx="2844430" cy="365210"/>
          </a:xfrm>
        </p:spPr>
        <p:txBody>
          <a:bodyPr/>
          <a:lstStyle/>
          <a:p>
            <a:fld id="{B82CCC60-E8CD-4174-8B1A-7DF615B22EEF}" type="slidenum">
              <a:rPr lang="en-US" b="1" smtClean="0">
                <a:solidFill>
                  <a:schemeClr val="tx1"/>
                </a:solidFill>
              </a:rPr>
              <a:pPr/>
              <a:t>5</a:t>
            </a:fld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-46487" y="3"/>
            <a:ext cx="12236900" cy="693488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vert="horz" lIns="101882" tIns="50941" rIns="101882" bIns="50941" rtlCol="0" anchor="ctr">
            <a:normAutofit fontScale="97500" lnSpcReduction="10000"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>
            <a:lvl1pPr algn="l" defTabSz="1219078" rtl="0" eaLnBrk="1" latinLnBrk="0" hangingPunct="1">
              <a:spcBef>
                <a:spcPct val="0"/>
              </a:spcBef>
              <a:buNone/>
              <a:defRPr sz="4800" kern="1200">
                <a:solidFill>
                  <a:srgbClr val="E39A39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100" b="1" dirty="0" err="1">
                <a:ln w="11430"/>
                <a:solidFill>
                  <a:schemeClr val="tx1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Objectifs</a:t>
            </a:r>
            <a:r>
              <a:rPr lang="en-US" sz="4100" b="1" dirty="0">
                <a:ln w="11430"/>
                <a:solidFill>
                  <a:schemeClr val="tx1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 de la </a:t>
            </a:r>
            <a:r>
              <a:rPr lang="en-US" sz="4100" b="1" dirty="0" err="1">
                <a:ln w="11430"/>
                <a:solidFill>
                  <a:schemeClr val="tx1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recherche</a:t>
            </a:r>
            <a:endParaRPr lang="en-US" sz="4100" b="1" dirty="0">
              <a:ln w="11430"/>
              <a:solidFill>
                <a:schemeClr val="tx1"/>
              </a:soli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49424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" y="1845618"/>
            <a:ext cx="12190413" cy="50127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04" tIns="60952" rIns="121904" bIns="609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9078"/>
            <a:endParaRPr lang="fr-FR" sz="24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" name="Title 3"/>
          <p:cNvSpPr txBox="1">
            <a:spLocks/>
          </p:cNvSpPr>
          <p:nvPr/>
        </p:nvSpPr>
        <p:spPr>
          <a:xfrm>
            <a:off x="5519142" y="1081916"/>
            <a:ext cx="6671271" cy="763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1219078" rtl="0" eaLnBrk="1" latinLnBrk="0" hangingPunct="1">
              <a:spcBef>
                <a:spcPct val="0"/>
              </a:spcBef>
              <a:buNone/>
              <a:defRPr sz="4800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fr-FR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Etat de l’art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70568" y="2133650"/>
            <a:ext cx="2952328" cy="295232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rganigramme : Terminateur 1"/>
          <p:cNvSpPr/>
          <p:nvPr/>
        </p:nvSpPr>
        <p:spPr>
          <a:xfrm>
            <a:off x="550590" y="5374010"/>
            <a:ext cx="2664296" cy="504056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 smtClean="0"/>
              <a:t>Pan et Al</a:t>
            </a:r>
            <a:endParaRPr lang="fr-FR" sz="2800" b="1" dirty="0"/>
          </a:p>
        </p:txBody>
      </p:sp>
      <p:sp>
        <p:nvSpPr>
          <p:cNvPr id="6" name="Content Placeholder 4"/>
          <p:cNvSpPr txBox="1">
            <a:spLocks/>
          </p:cNvSpPr>
          <p:nvPr/>
        </p:nvSpPr>
        <p:spPr>
          <a:xfrm>
            <a:off x="3700930" y="2010733"/>
            <a:ext cx="7939626" cy="468249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Autofit/>
          </a:bodyPr>
          <a:lstStyle>
            <a:lvl1pPr marL="457154" indent="-457154" algn="l" defTabSz="12190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42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501" indent="-380962" algn="l" defTabSz="121907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848" indent="-304770" algn="l" defTabSz="12190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387" indent="-304770" algn="l" defTabSz="121907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2926" indent="-304770" algn="l" defTabSz="121907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465" indent="-304770" algn="l" defTabSz="12190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004" indent="-304770" algn="l" defTabSz="12190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543" indent="-304770" algn="l" defTabSz="12190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082" indent="-304770" algn="l" defTabSz="12190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900" dirty="0">
                <a:latin typeface="Times New Roman" pitchFamily="18" charset="0"/>
                <a:ea typeface="Calibri"/>
                <a:cs typeface="Times New Roman" pitchFamily="18" charset="0"/>
              </a:rPr>
              <a:t>une mise en commun de la chaîne d'approvisionnement qui regroupe les services logistique entre plusieurs entités et non disponible individuellement (exemple: transport multimodal). Cela nécessite une Co-conception d'une chaîne d'approvisionnement mondiale commune. Cette Co-conception donne lieu à une logistique de réseau partagée où différentes entités partagent et gèrent conjointement leurs compétences (service logistique main-d’œuvre, main-d’œuvre de manutention ...), leurs structures (distribution Entrepôts, bureaux ...) et leurs moyens (matériel de manutention, véhicules de transport et flottes, systèmes d'information ...).</a:t>
            </a:r>
            <a:endParaRPr lang="en-US" sz="1900" dirty="0">
              <a:latin typeface="Times New Roman" pitchFamily="18" charset="0"/>
              <a:ea typeface="Calibri"/>
              <a:cs typeface="Times New Roman" pitchFamily="18" charset="0"/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10919742" y="6049441"/>
            <a:ext cx="615555" cy="782350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358902" y="1650444"/>
            <a:ext cx="760375" cy="96641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209904" y="5769902"/>
            <a:ext cx="128112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fr-FR" sz="5400" b="1" cap="none" spc="0" dirty="0" smtClean="0">
                <a:ln/>
                <a:solidFill>
                  <a:srgbClr val="0070C0"/>
                </a:solidFill>
                <a:effectLst/>
                <a:latin typeface="Brush Script MT" panose="03060802040406070304" pitchFamily="66" charset="0"/>
                <a:ea typeface="Adobe Ming Std L" panose="02020300000000000000" pitchFamily="18" charset="-128"/>
              </a:rPr>
              <a:t>2010</a:t>
            </a:r>
            <a:endParaRPr lang="fr-FR" sz="5400" b="1" cap="none" spc="0" dirty="0">
              <a:ln/>
              <a:solidFill>
                <a:srgbClr val="0070C0"/>
              </a:solidFill>
              <a:effectLst/>
              <a:latin typeface="Brush Script MT" panose="03060802040406070304" pitchFamily="66" charset="0"/>
              <a:ea typeface="Adobe Ming Std L" panose="02020300000000000000" pitchFamily="18" charset="-128"/>
            </a:endParaRPr>
          </a:p>
        </p:txBody>
      </p:sp>
      <p:sp>
        <p:nvSpPr>
          <p:cNvPr id="10" name="Espace réservé du numéro de diapositive 9"/>
          <p:cNvSpPr>
            <a:spLocks noGrp="1"/>
          </p:cNvSpPr>
          <p:nvPr>
            <p:ph type="sldNum" sz="quarter" idx="12"/>
          </p:nvPr>
        </p:nvSpPr>
        <p:spPr>
          <a:xfrm>
            <a:off x="8971052" y="6323810"/>
            <a:ext cx="2844430" cy="365210"/>
          </a:xfrm>
        </p:spPr>
        <p:txBody>
          <a:bodyPr/>
          <a:lstStyle/>
          <a:p>
            <a:fld id="{B82CCC60-E8CD-4174-8B1A-7DF615B22EEF}" type="slidenum">
              <a:rPr lang="en-US" b="1" smtClean="0">
                <a:solidFill>
                  <a:schemeClr val="tx1"/>
                </a:solidFill>
              </a:rPr>
              <a:pPr/>
              <a:t>6</a:t>
            </a:fld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7661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" y="0"/>
            <a:ext cx="12190413" cy="6859588"/>
          </a:xfrm>
        </p:spPr>
        <p:txBody>
          <a:bodyPr/>
          <a:lstStyle/>
          <a:p>
            <a:pPr>
              <a:buNone/>
            </a:pPr>
            <a:endParaRPr lang="fr-FR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Oval 3"/>
          <p:cNvSpPr/>
          <p:nvPr/>
        </p:nvSpPr>
        <p:spPr>
          <a:xfrm>
            <a:off x="127658" y="2563875"/>
            <a:ext cx="4943228" cy="1080370"/>
          </a:xfrm>
          <a:prstGeom prst="roundRect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lIns="101882" tIns="50941" rIns="101882" bIns="50941" rtlCol="0" anchor="ctr"/>
          <a:lstStyle/>
          <a:p>
            <a:pPr algn="ctr"/>
            <a:r>
              <a:rPr lang="fr-FR" sz="2200" b="1" dirty="0">
                <a:solidFill>
                  <a:schemeClr val="lt1"/>
                </a:solidFill>
                <a:latin typeface="Times New Roman" pitchFamily="18" charset="0"/>
                <a:cs typeface="Times New Roman" pitchFamily="18" charset="0"/>
              </a:rPr>
              <a:t>Aspect Economique </a:t>
            </a:r>
            <a:endParaRPr lang="en-US" sz="2200" b="1" dirty="0">
              <a:solidFill>
                <a:schemeClr val="lt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Oval 4"/>
          <p:cNvSpPr/>
          <p:nvPr/>
        </p:nvSpPr>
        <p:spPr>
          <a:xfrm>
            <a:off x="6959189" y="2592457"/>
            <a:ext cx="5112681" cy="1152395"/>
          </a:xfrm>
          <a:prstGeom prst="roundRect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lIns="101882" tIns="50941" rIns="101882" bIns="50941" rtlCol="0" anchor="ctr"/>
          <a:lstStyle/>
          <a:p>
            <a:pPr algn="ctr"/>
            <a:r>
              <a:rPr lang="fr-FR" sz="2200" b="1" dirty="0" smtClean="0">
                <a:latin typeface="Times New Roman" pitchFamily="18" charset="0"/>
                <a:cs typeface="Times New Roman" pitchFamily="18" charset="0"/>
              </a:rPr>
              <a:t>Aspect Economique/ Environnemental</a:t>
            </a:r>
            <a:endParaRPr lang="en-US" sz="22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559236" y="4222068"/>
            <a:ext cx="3263938" cy="1008345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01882" tIns="50941" rIns="101882" bIns="50941" rtlCol="0" anchor="ctr"/>
          <a:lstStyle/>
          <a:p>
            <a:pPr algn="ctr"/>
            <a:r>
              <a:rPr lang="fr-FR" sz="2200" b="1" dirty="0" smtClean="0">
                <a:latin typeface="Times New Roman" pitchFamily="18" charset="0"/>
                <a:cs typeface="Times New Roman" pitchFamily="18" charset="0"/>
              </a:rPr>
              <a:t>Le niveau décisionnel </a:t>
            </a:r>
            <a:endParaRPr lang="en-US" sz="2200" b="1" dirty="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19" name="Shape 18"/>
          <p:cNvCxnSpPr>
            <a:stCxn id="15" idx="1"/>
          </p:cNvCxnSpPr>
          <p:nvPr/>
        </p:nvCxnSpPr>
        <p:spPr>
          <a:xfrm rot="10800000" flipV="1">
            <a:off x="1679611" y="4726318"/>
            <a:ext cx="2879625" cy="720167"/>
          </a:xfrm>
          <a:prstGeom prst="bentConnector2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1" name="Shape 20"/>
          <p:cNvCxnSpPr>
            <a:stCxn id="15" idx="3"/>
          </p:cNvCxnSpPr>
          <p:nvPr/>
        </p:nvCxnSpPr>
        <p:spPr>
          <a:xfrm>
            <a:off x="7823174" y="4726238"/>
            <a:ext cx="2879625" cy="720167"/>
          </a:xfrm>
          <a:prstGeom prst="bentConnector2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6" name="Oval 15"/>
          <p:cNvSpPr/>
          <p:nvPr/>
        </p:nvSpPr>
        <p:spPr>
          <a:xfrm>
            <a:off x="3119263" y="548807"/>
            <a:ext cx="6527875" cy="1080370"/>
          </a:xfrm>
          <a:prstGeom prst="ellipse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lIns="101882" tIns="50941" rIns="101882" bIns="50941" rtlCol="0" anchor="ctr"/>
          <a:lstStyle/>
          <a:p>
            <a:pPr algn="ctr"/>
            <a:r>
              <a:rPr lang="fr-FR" sz="27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La mutualisation logistique </a:t>
            </a:r>
            <a:endParaRPr lang="en-US" sz="2700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8" name="Down Arrow 17"/>
          <p:cNvSpPr/>
          <p:nvPr/>
        </p:nvSpPr>
        <p:spPr>
          <a:xfrm rot="2259682">
            <a:off x="2755207" y="1455068"/>
            <a:ext cx="864616" cy="1225297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lIns="101882" tIns="50941" rIns="101882" bIns="50941" rtlCol="0" anchor="ctr"/>
          <a:lstStyle/>
          <a:p>
            <a:pPr algn="ctr"/>
            <a:endParaRPr lang="en-US"/>
          </a:p>
        </p:txBody>
      </p:sp>
      <p:sp>
        <p:nvSpPr>
          <p:cNvPr id="20" name="Down Arrow 19"/>
          <p:cNvSpPr/>
          <p:nvPr/>
        </p:nvSpPr>
        <p:spPr>
          <a:xfrm rot="19406546">
            <a:off x="8800483" y="1413740"/>
            <a:ext cx="864616" cy="1225297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lIns="101882" tIns="50941" rIns="101882" bIns="50941"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3" name="Right Arrow 22"/>
          <p:cNvSpPr/>
          <p:nvPr/>
        </p:nvSpPr>
        <p:spPr>
          <a:xfrm rot="2192223">
            <a:off x="4933536" y="3780630"/>
            <a:ext cx="957671" cy="414096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lIns="101882" tIns="50941" rIns="101882" bIns="50941"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4" name="Right Arrow 23"/>
          <p:cNvSpPr/>
          <p:nvPr/>
        </p:nvSpPr>
        <p:spPr>
          <a:xfrm rot="8158307">
            <a:off x="6141927" y="3646767"/>
            <a:ext cx="1250441" cy="502634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lIns="101882" tIns="50941" rIns="101882" bIns="50941"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cxnSp>
        <p:nvCxnSpPr>
          <p:cNvPr id="26" name="Straight Arrow Connector 25"/>
          <p:cNvCxnSpPr>
            <a:stCxn id="15" idx="2"/>
          </p:cNvCxnSpPr>
          <p:nvPr/>
        </p:nvCxnSpPr>
        <p:spPr>
          <a:xfrm>
            <a:off x="6191205" y="5230411"/>
            <a:ext cx="0" cy="75617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911306" y="5590535"/>
            <a:ext cx="1659678" cy="441431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lIns="101882" tIns="50941" rIns="101882" bIns="50941" rtlCol="0">
            <a:spAutoFit/>
          </a:bodyPr>
          <a:lstStyle/>
          <a:p>
            <a:r>
              <a:rPr lang="fr-FR" sz="2200" b="1" dirty="0" smtClean="0">
                <a:latin typeface="Times New Roman" pitchFamily="18" charset="0"/>
                <a:cs typeface="Times New Roman" pitchFamily="18" charset="0"/>
              </a:rPr>
              <a:t>Stratégique</a:t>
            </a:r>
            <a:r>
              <a:rPr lang="fr-FR" dirty="0" smtClean="0"/>
              <a:t> 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9647140" y="5518510"/>
            <a:ext cx="1876083" cy="441431"/>
          </a:xfrm>
          <a:prstGeom prst="rect">
            <a:avLst/>
          </a:prstGeom>
          <a:solidFill>
            <a:srgbClr val="FF0000"/>
          </a:solidFill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none" lIns="101882" tIns="50941" rIns="101882" bIns="50941" rtlCol="0">
            <a:spAutoFit/>
          </a:bodyPr>
          <a:lstStyle/>
          <a:p>
            <a:r>
              <a:rPr lang="fr-FR" sz="2200" b="1" dirty="0" smtClean="0">
                <a:latin typeface="Times New Roman" pitchFamily="18" charset="0"/>
                <a:cs typeface="Times New Roman" pitchFamily="18" charset="0"/>
              </a:rPr>
              <a:t>Opérationnel </a:t>
            </a:r>
            <a:endParaRPr lang="en-US" sz="2200" b="1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423220" y="6094707"/>
            <a:ext cx="1386911" cy="441431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lIns="101882" tIns="50941" rIns="101882" bIns="50941" rtlCol="0">
            <a:spAutoFit/>
          </a:bodyPr>
          <a:lstStyle/>
          <a:p>
            <a:r>
              <a:rPr lang="fr-FR" sz="2200" b="1" dirty="0" smtClean="0">
                <a:latin typeface="Times New Roman" pitchFamily="18" charset="0"/>
                <a:cs typeface="Times New Roman" pitchFamily="18" charset="0"/>
              </a:rPr>
              <a:t>Tactique  </a:t>
            </a:r>
            <a:endParaRPr lang="en-US" sz="2200" b="1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944DB-A329-4CF8-9016-73D2C6EDA253}" type="slidenum">
              <a:rPr lang="en-US" sz="1600" b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/>
              <a:t>7</a:t>
            </a:fld>
            <a:endParaRPr lang="en-US" sz="16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0"/>
                            </p:stCondLst>
                            <p:childTnLst>
                              <p:par>
                                <p:cTn id="2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6000"/>
                            </p:stCondLst>
                            <p:childTnLst>
                              <p:par>
                                <p:cTn id="3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7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8000"/>
                            </p:stCondLst>
                            <p:childTnLst>
                              <p:par>
                                <p:cTn id="4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9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0"/>
                            </p:stCondLst>
                            <p:childTnLst>
                              <p:par>
                                <p:cTn id="4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10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2000"/>
                            </p:stCondLst>
                            <p:childTnLst>
                              <p:par>
                                <p:cTn id="5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30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4000"/>
                            </p:stCondLst>
                            <p:childTnLst>
                              <p:par>
                                <p:cTn id="65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6" dur="2000" fill="hold"/>
                                        <p:tgtEl>
                                          <p:spTgt spid="1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6000"/>
                            </p:stCondLst>
                            <p:childTnLst>
                              <p:par>
                                <p:cTn id="68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9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8000"/>
                            </p:stCondLst>
                            <p:childTnLst>
                              <p:par>
                                <p:cTn id="71" presetID="9" presetClass="emph" presetSubtype="0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72" dur="indefinite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3" dur="indefinite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8000"/>
                            </p:stCondLst>
                            <p:childTnLst>
                              <p:par>
                                <p:cTn id="75" presetID="9" presetClass="emph" presetSubtype="0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76" dur="indefinite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7" dur="indefinite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8000"/>
                            </p:stCondLst>
                            <p:childTnLst>
                              <p:par>
                                <p:cTn id="79" presetID="9" presetClass="emph" presetSubtype="0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80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81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8000"/>
                            </p:stCondLst>
                            <p:childTnLst>
                              <p:par>
                                <p:cTn id="83" presetID="9" presetClass="emph" presetSubtype="0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84" dur="indefinite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85" dur="indefinite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18000"/>
                            </p:stCondLst>
                            <p:childTnLst>
                              <p:par>
                                <p:cTn id="87" presetID="9" presetClass="emph" presetSubtype="0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88" dur="indefinite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89" dur="indefinite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8000"/>
                            </p:stCondLst>
                            <p:childTnLst>
                              <p:par>
                                <p:cTn id="91" presetID="9" presetClass="emph" presetSubtype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2" dur="indefinite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93" dur="indefinite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8000"/>
                            </p:stCondLst>
                            <p:childTnLst>
                              <p:par>
                                <p:cTn id="95" presetID="9" presetClass="emph" presetSubtype="0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6" dur="indefinite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97" dur="indefinite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8000"/>
                            </p:stCondLst>
                            <p:childTnLst>
                              <p:par>
                                <p:cTn id="99" presetID="9" presetClass="emph" presetSubtype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00" dur="indefinite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1" dur="indefinite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18000"/>
                            </p:stCondLst>
                            <p:childTnLst>
                              <p:par>
                                <p:cTn id="103" presetID="9" presetClass="emph" presetSubtype="0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04" dur="indefinite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5" dur="indefinite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8000"/>
                            </p:stCondLst>
                            <p:childTnLst>
                              <p:par>
                                <p:cTn id="107" presetID="9" presetClass="emph" presetSubtype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08" dur="indefinite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9" dur="indefinite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18000"/>
                            </p:stCondLst>
                            <p:childTnLst>
                              <p:par>
                                <p:cTn id="111" presetID="9" presetClass="emph" presetSubtype="0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12" dur="indefinite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13" dur="indefinite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18000"/>
                            </p:stCondLst>
                            <p:childTnLst>
                              <p:par>
                                <p:cTn id="115" presetID="9" presetClass="emph" presetSubtype="0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16" dur="indefinit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17" dur="indefinite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5" grpId="1" animBg="1"/>
      <p:bldP spid="15" grpId="0" animBg="1"/>
      <p:bldP spid="15" grpId="1" animBg="1"/>
      <p:bldP spid="16" grpId="0" animBg="1"/>
      <p:bldP spid="16" grpId="1" animBg="1"/>
      <p:bldP spid="18" grpId="0" animBg="1"/>
      <p:bldP spid="18" grpId="1" animBg="1"/>
      <p:bldP spid="20" grpId="0" animBg="1"/>
      <p:bldP spid="20" grpId="1" animBg="1"/>
      <p:bldP spid="23" grpId="0" animBg="1"/>
      <p:bldP spid="23" grpId="1" animBg="1"/>
      <p:bldP spid="24" grpId="0" animBg="1"/>
      <p:bldP spid="24" grpId="1" animBg="1"/>
      <p:bldP spid="27" grpId="0" animBg="1"/>
      <p:bldP spid="27" grpId="1" animBg="1"/>
      <p:bldP spid="29" grpId="0" animBg="1"/>
      <p:bldP spid="29" grpId="1" animBg="1"/>
      <p:bldP spid="30" grpId="0" animBg="1"/>
      <p:bldP spid="30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37918" y="0"/>
            <a:ext cx="12224777" cy="461665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lIns="91440" tIns="45720" rIns="91440" bIns="45720">
            <a:spAutoFit/>
          </a:bodyPr>
          <a:lstStyle/>
          <a:p>
            <a:r>
              <a:rPr lang="fr-FR" sz="2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Les travaux sur la mutualisation logistique</a:t>
            </a:r>
            <a:endParaRPr lang="fr-FR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6" name="Tableau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5857586"/>
              </p:ext>
            </p:extLst>
          </p:nvPr>
        </p:nvGraphicFramePr>
        <p:xfrm>
          <a:off x="-3482" y="455341"/>
          <a:ext cx="12155906" cy="603209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364622">
                  <a:extLst>
                    <a:ext uri="{9D8B030D-6E8A-4147-A177-3AD203B41FA5}">
                      <a16:colId xmlns:a16="http://schemas.microsoft.com/office/drawing/2014/main" val="258738400"/>
                    </a:ext>
                  </a:extLst>
                </a:gridCol>
                <a:gridCol w="2133639">
                  <a:extLst>
                    <a:ext uri="{9D8B030D-6E8A-4147-A177-3AD203B41FA5}">
                      <a16:colId xmlns:a16="http://schemas.microsoft.com/office/drawing/2014/main" val="78067209"/>
                    </a:ext>
                  </a:extLst>
                </a:gridCol>
                <a:gridCol w="3231188">
                  <a:extLst>
                    <a:ext uri="{9D8B030D-6E8A-4147-A177-3AD203B41FA5}">
                      <a16:colId xmlns:a16="http://schemas.microsoft.com/office/drawing/2014/main" val="3692178638"/>
                    </a:ext>
                  </a:extLst>
                </a:gridCol>
                <a:gridCol w="4426457">
                  <a:extLst>
                    <a:ext uri="{9D8B030D-6E8A-4147-A177-3AD203B41FA5}">
                      <a16:colId xmlns:a16="http://schemas.microsoft.com/office/drawing/2014/main" val="2769750492"/>
                    </a:ext>
                  </a:extLst>
                </a:gridCol>
              </a:tblGrid>
              <a:tr h="52755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2000" b="1" dirty="0">
                          <a:effectLst/>
                        </a:rPr>
                        <a:t>Niveau décisionnel</a:t>
                      </a:r>
                      <a:endParaRPr lang="fr-FR" sz="18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cell3D prstMaterial="dkEdge">
                      <a:bevel prst="artDeco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2000" b="1" dirty="0">
                          <a:effectLst/>
                        </a:rPr>
                        <a:t>Auteurs</a:t>
                      </a:r>
                      <a:endParaRPr lang="fr-FR" sz="18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cell3D prstMaterial="dkEdge">
                      <a:bevel prst="artDeco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2000" b="1" dirty="0">
                          <a:effectLst/>
                        </a:rPr>
                        <a:t>Méthodes</a:t>
                      </a:r>
                      <a:endParaRPr lang="fr-FR" sz="18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cell3D prstMaterial="dkEdge">
                      <a:bevel prst="artDeco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2000" b="1">
                          <a:effectLst/>
                        </a:rPr>
                        <a:t>Principaux résultats</a:t>
                      </a:r>
                      <a:endParaRPr lang="fr-FR" sz="18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cell3D prstMaterial="dkEdge">
                      <a:bevel prst="artDeco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181400797"/>
                  </a:ext>
                </a:extLst>
              </a:tr>
              <a:tr h="678277">
                <a:tc rowSpan="2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2000" b="1">
                          <a:effectLst/>
                        </a:rPr>
                        <a:t>Stratégique</a:t>
                      </a:r>
                      <a:endParaRPr lang="fr-FR" sz="18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cell3D prstMaterial="dkEdge">
                      <a:bevel prst="artDeco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(Tuzkaya et al, 2009)</a:t>
                      </a:r>
                      <a:endParaRPr lang="fr-FR" sz="18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cell3D prstMaterial="dkEdge">
                      <a:bevel prst="artDeco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2000" b="1" dirty="0">
                          <a:effectLst/>
                        </a:rPr>
                        <a:t>Programmation linéaire </a:t>
                      </a:r>
                      <a:endParaRPr lang="fr-FR" sz="1800" b="1" dirty="0">
                        <a:effectLst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2000" b="1" dirty="0">
                          <a:effectLst/>
                        </a:rPr>
                        <a:t>Approche </a:t>
                      </a:r>
                      <a:r>
                        <a:rPr lang="fr-FR" sz="2000" b="1" dirty="0" err="1">
                          <a:effectLst/>
                        </a:rPr>
                        <a:t>holonique</a:t>
                      </a:r>
                      <a:r>
                        <a:rPr lang="fr-FR" sz="2000" b="1" dirty="0">
                          <a:effectLst/>
                        </a:rPr>
                        <a:t> </a:t>
                      </a:r>
                      <a:endParaRPr lang="fr-FR" sz="18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cell3D prstMaterial="dkEdge">
                      <a:bevel prst="artDeco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b="1">
                          <a:effectLst/>
                        </a:rPr>
                        <a:t>Maximisation de profit logistique</a:t>
                      </a:r>
                      <a:endParaRPr lang="fr-FR" sz="18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cell3D prstMaterial="dkEdge">
                      <a:bevel prst="artDeco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1082728906"/>
                  </a:ext>
                </a:extLst>
              </a:tr>
              <a:tr h="981761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(Trappey et al, 2011)</a:t>
                      </a:r>
                      <a:endParaRPr lang="fr-FR" sz="18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cell3D prstMaterial="dkEdge">
                      <a:bevel prst="artDeco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2000" b="1">
                          <a:effectLst/>
                        </a:rPr>
                        <a:t>Analyse Qualitative </a:t>
                      </a:r>
                      <a:endParaRPr lang="fr-FR" sz="18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cell3D prstMaterial="dkEdge">
                      <a:bevel prst="artDeco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800" b="1">
                          <a:effectLst/>
                        </a:rPr>
                        <a:t>L’importance de la mise en place des hubs mutualisés pour améliorer la performance logistique.</a:t>
                      </a:r>
                      <a:endParaRPr lang="fr-FR" sz="18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cell3D prstMaterial="dkEdge">
                      <a:bevel prst="artDeco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1169709928"/>
                  </a:ext>
                </a:extLst>
              </a:tr>
              <a:tr h="75400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2000" b="1">
                          <a:effectLst/>
                        </a:rPr>
                        <a:t>Tactique</a:t>
                      </a:r>
                      <a:endParaRPr lang="fr-FR" sz="18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cell3D prstMaterial="dkEdge">
                      <a:bevel prst="artDeco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(Apurva Jain, 2007)</a:t>
                      </a:r>
                      <a:endParaRPr lang="fr-FR" sz="18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cell3D prstMaterial="dkEdge">
                      <a:bevel prst="artDeco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2000" b="1">
                          <a:effectLst/>
                        </a:rPr>
                        <a:t>Simulation </a:t>
                      </a:r>
                      <a:endParaRPr lang="fr-FR" sz="18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cell3D prstMaterial="dkEdge">
                      <a:bevel prst="artDeco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b="1">
                          <a:effectLst/>
                        </a:rPr>
                        <a:t>Optimisation des coûts totaux.</a:t>
                      </a:r>
                      <a:endParaRPr lang="fr-FR" sz="1800" b="1">
                        <a:effectLst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2000" b="1">
                          <a:effectLst/>
                        </a:rPr>
                        <a:t> </a:t>
                      </a:r>
                      <a:endParaRPr lang="fr-FR" sz="18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cell3D prstMaterial="dkEdge">
                      <a:bevel prst="artDeco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594186131"/>
                  </a:ext>
                </a:extLst>
              </a:tr>
              <a:tr h="98176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2000" b="1">
                          <a:effectLst/>
                        </a:rPr>
                        <a:t>Opérationnel</a:t>
                      </a:r>
                      <a:endParaRPr lang="fr-FR" sz="18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cell3D prstMaterial="dkEdge">
                      <a:bevel prst="artDeco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(Wasner et al, 2002)</a:t>
                      </a:r>
                      <a:endParaRPr lang="fr-FR" sz="18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cell3D prstMaterial="dkEdge">
                      <a:bevel prst="artDeco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2000" b="1">
                          <a:effectLst/>
                        </a:rPr>
                        <a:t>Programmation Linéaire</a:t>
                      </a:r>
                      <a:endParaRPr lang="fr-FR" sz="18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cell3D prstMaterial="dkEdge">
                      <a:bevel prst="artDeco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800" b="1">
                          <a:effectLst/>
                        </a:rPr>
                        <a:t>Réduction de 10,16% de coûts transport.</a:t>
                      </a: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800" b="1">
                          <a:effectLst/>
                        </a:rPr>
                        <a:t>Réduction de 16,5% des coûts totaux</a:t>
                      </a:r>
                      <a:endParaRPr lang="fr-FR" sz="18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cell3D prstMaterial="dkEdge">
                      <a:bevel prst="artDeco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3965358520"/>
                  </a:ext>
                </a:extLst>
              </a:tr>
              <a:tr h="754002">
                <a:tc rowSpan="3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2000" b="1" dirty="0">
                          <a:effectLst/>
                        </a:rPr>
                        <a:t>Stratégique et tactique  </a:t>
                      </a:r>
                      <a:endParaRPr lang="fr-FR" sz="18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cell3D prstMaterial="dkEdge">
                      <a:bevel prst="artDeco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(Cheong et al, 2007)</a:t>
                      </a:r>
                      <a:endParaRPr lang="fr-FR" sz="18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cell3D prstMaterial="dkEdge">
                      <a:bevel prst="artDeco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2000" b="1">
                          <a:effectLst/>
                        </a:rPr>
                        <a:t>Programmation Linéaire</a:t>
                      </a:r>
                      <a:endParaRPr lang="fr-FR" sz="18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cell3D prstMaterial="dkEdge">
                      <a:bevel prst="artDeco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800" b="1">
                          <a:effectLst/>
                        </a:rPr>
                        <a:t>Minimisation des coûts de réseau logistique.</a:t>
                      </a: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2000" b="1">
                          <a:effectLst/>
                        </a:rPr>
                        <a:t> </a:t>
                      </a:r>
                      <a:endParaRPr lang="fr-FR" sz="18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cell3D prstMaterial="dkEdge">
                      <a:bevel prst="artDeco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618098164"/>
                  </a:ext>
                </a:extLst>
              </a:tr>
              <a:tr h="678277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2000" b="1" dirty="0">
                          <a:effectLst/>
                        </a:rPr>
                        <a:t>(Pan et al, 2012)</a:t>
                      </a:r>
                      <a:endParaRPr lang="fr-FR" sz="18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cell3D prstMaterial="dkEdge">
                      <a:bevel prst="artDeco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2000" b="1">
                          <a:effectLst/>
                        </a:rPr>
                        <a:t>Programmation linéaire mixte </a:t>
                      </a:r>
                      <a:endParaRPr lang="fr-FR" sz="18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cell3D prstMaterial="dkEdge">
                      <a:bevel prst="artDeco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800" b="1">
                          <a:effectLst/>
                        </a:rPr>
                        <a:t>Réduction de 14% du CO2 et 13% des coûts.</a:t>
                      </a:r>
                      <a:endParaRPr lang="fr-FR" sz="18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cell3D prstMaterial="dkEdge">
                      <a:bevel prst="artDeco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558699763"/>
                  </a:ext>
                </a:extLst>
              </a:tr>
              <a:tr h="610449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2000" b="1" dirty="0">
                          <a:effectLst/>
                        </a:rPr>
                        <a:t>(Huang et al, 2013)</a:t>
                      </a:r>
                      <a:endParaRPr lang="fr-FR" sz="18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cell3D prstMaterial="dkEdge">
                      <a:bevel prst="artDeco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2000" b="1">
                          <a:effectLst/>
                        </a:rPr>
                        <a:t>Algorithme génétique </a:t>
                      </a:r>
                      <a:endParaRPr lang="fr-FR" sz="18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cell3D prstMaterial="dkEdge">
                      <a:bevel prst="artDeco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800" b="1" dirty="0">
                          <a:effectLst/>
                        </a:rPr>
                        <a:t>Réduction des coûts de transport et d’entrepôt</a:t>
                      </a:r>
                      <a:endParaRPr lang="fr-FR" sz="18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cell3D prstMaterial="dkEdge">
                      <a:bevel prst="artDeco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4221432067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34505" y="5013970"/>
            <a:ext cx="12155907" cy="864096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>
            <a:glow rad="228600">
              <a:schemeClr val="accent5">
                <a:satMod val="175000"/>
                <a:alpha val="40000"/>
              </a:schemeClr>
            </a:glow>
            <a:reflection blurRad="6350" stA="50000" endA="300" endPos="385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/>
          <p:cNvSpPr/>
          <p:nvPr/>
        </p:nvSpPr>
        <p:spPr>
          <a:xfrm>
            <a:off x="34506" y="1"/>
            <a:ext cx="12155907" cy="5055586"/>
          </a:xfrm>
          <a:prstGeom prst="rect">
            <a:avLst/>
          </a:prstGeom>
          <a:solidFill>
            <a:schemeClr val="tx1">
              <a:alpha val="8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/>
          <p:cNvSpPr/>
          <p:nvPr/>
        </p:nvSpPr>
        <p:spPr>
          <a:xfrm>
            <a:off x="0" y="5806058"/>
            <a:ext cx="12155907" cy="562000"/>
          </a:xfrm>
          <a:prstGeom prst="rect">
            <a:avLst/>
          </a:prstGeom>
          <a:solidFill>
            <a:schemeClr val="tx1">
              <a:alpha val="8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>
          <a:xfrm>
            <a:off x="8736463" y="6376953"/>
            <a:ext cx="2844430" cy="365209"/>
          </a:xfrm>
        </p:spPr>
        <p:txBody>
          <a:bodyPr/>
          <a:lstStyle/>
          <a:p>
            <a:fld id="{E65944DB-A329-4CF8-9016-73D2C6EDA253}" type="slidenum">
              <a:rPr lang="en-US" sz="1600" b="1" smtClean="0">
                <a:solidFill>
                  <a:schemeClr val="tx1"/>
                </a:solidFill>
              </a:rPr>
              <a:pPr/>
              <a:t>8</a:t>
            </a:fld>
            <a:endParaRPr lang="en-US" sz="16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8369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32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5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6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7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8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9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  <p:bldP spid="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944DB-A329-4CF8-9016-73D2C6EDA253}" type="slidenum">
              <a:rPr lang="en-US" sz="1600" b="1" smtClean="0">
                <a:solidFill>
                  <a:schemeClr val="tx1"/>
                </a:solidFill>
              </a:rPr>
              <a:pPr/>
              <a:t>9</a:t>
            </a:fld>
            <a:endParaRPr lang="en-US" sz="1600" b="1" dirty="0">
              <a:solidFill>
                <a:schemeClr val="tx1"/>
              </a:solidFill>
            </a:endParaRPr>
          </a:p>
        </p:txBody>
      </p:sp>
      <p:sp>
        <p:nvSpPr>
          <p:cNvPr id="175" name="Rectangle 88"/>
          <p:cNvSpPr>
            <a:spLocks noChangeArrowheads="1"/>
          </p:cNvSpPr>
          <p:nvPr/>
        </p:nvSpPr>
        <p:spPr bwMode="auto">
          <a:xfrm>
            <a:off x="4078982" y="177361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kumimoji="0" lang="fr-FR" altLang="fr-F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6" name="Rectangle 100"/>
          <p:cNvSpPr>
            <a:spLocks noChangeArrowheads="1"/>
          </p:cNvSpPr>
          <p:nvPr/>
        </p:nvSpPr>
        <p:spPr bwMode="auto">
          <a:xfrm>
            <a:off x="4078982" y="177361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sp>
        <p:nvSpPr>
          <p:cNvPr id="190" name="TextBox 5"/>
          <p:cNvSpPr txBox="1"/>
          <p:nvPr/>
        </p:nvSpPr>
        <p:spPr>
          <a:xfrm>
            <a:off x="3502918" y="1341562"/>
            <a:ext cx="54252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 demande est envoyée vers son correspondant 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1" name="TextBox 6"/>
          <p:cNvSpPr txBox="1"/>
          <p:nvPr/>
        </p:nvSpPr>
        <p:spPr>
          <a:xfrm>
            <a:off x="8455993" y="1053530"/>
            <a:ext cx="35510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Demande de livraison vers le PL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2" name="TextBox 8"/>
          <p:cNvSpPr txBox="1"/>
          <p:nvPr/>
        </p:nvSpPr>
        <p:spPr>
          <a:xfrm>
            <a:off x="4943078" y="3573810"/>
            <a:ext cx="50848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 PL est le responsable de transport des flux  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3" name="TextBox 9"/>
          <p:cNvSpPr txBox="1"/>
          <p:nvPr/>
        </p:nvSpPr>
        <p:spPr>
          <a:xfrm>
            <a:off x="3286894" y="5189924"/>
            <a:ext cx="25621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Réservation du navire 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4" name="TextBox 12"/>
          <p:cNvSpPr txBox="1"/>
          <p:nvPr/>
        </p:nvSpPr>
        <p:spPr>
          <a:xfrm>
            <a:off x="0" y="2277666"/>
            <a:ext cx="47262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Transport des flux vers les différents Port . 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5" name="TextBox 13"/>
          <p:cNvSpPr txBox="1"/>
          <p:nvPr/>
        </p:nvSpPr>
        <p:spPr>
          <a:xfrm>
            <a:off x="7895406" y="5117916"/>
            <a:ext cx="32090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Réception des marchandises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6" name="TextBox 14"/>
          <p:cNvSpPr txBox="1"/>
          <p:nvPr/>
        </p:nvSpPr>
        <p:spPr>
          <a:xfrm>
            <a:off x="5591150" y="2565698"/>
            <a:ext cx="25948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Consolidation des flux 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7" name="TextBox 15"/>
          <p:cNvSpPr txBox="1"/>
          <p:nvPr/>
        </p:nvSpPr>
        <p:spPr>
          <a:xfrm>
            <a:off x="8903518" y="2277666"/>
            <a:ext cx="20689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Délai de livraison 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8" name="TextBox 7"/>
          <p:cNvSpPr txBox="1"/>
          <p:nvPr/>
        </p:nvSpPr>
        <p:spPr>
          <a:xfrm>
            <a:off x="28508" y="719500"/>
            <a:ext cx="32353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 transport se fait en direct 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9" name="TextBox 11"/>
          <p:cNvSpPr txBox="1"/>
          <p:nvPr/>
        </p:nvSpPr>
        <p:spPr>
          <a:xfrm>
            <a:off x="2527305" y="6195042"/>
            <a:ext cx="560602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v"/>
            </a:pPr>
            <a:r>
              <a:rPr lang="fr-FR" sz="2400" b="1" u="sng" dirty="0" smtClean="0">
                <a:latin typeface="Times New Roman" pitchFamily="18" charset="0"/>
                <a:cs typeface="Times New Roman" pitchFamily="18" charset="0"/>
              </a:rPr>
              <a:t>Le réseau logistique sans mutualisation</a:t>
            </a:r>
          </a:p>
          <a:p>
            <a:endParaRPr lang="en-US" dirty="0"/>
          </a:p>
        </p:txBody>
      </p:sp>
      <p:sp>
        <p:nvSpPr>
          <p:cNvPr id="200" name="Title 1"/>
          <p:cNvSpPr>
            <a:spLocks noGrp="1"/>
          </p:cNvSpPr>
          <p:nvPr>
            <p:ph type="title"/>
          </p:nvPr>
        </p:nvSpPr>
        <p:spPr>
          <a:xfrm>
            <a:off x="-46487" y="3"/>
            <a:ext cx="12236900" cy="693488"/>
          </a:xfr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vert="horz" lIns="101882" tIns="50941" rIns="101882" bIns="50941" rtlCol="0" anchor="ctr">
            <a:normAutofit fontScale="90000"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pPr algn="l"/>
            <a:r>
              <a:rPr lang="fr-FR" sz="4100" b="1" dirty="0" smtClean="0">
                <a:ln w="11430"/>
                <a:solidFill>
                  <a:schemeClr val="tx1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Formulation et modélisation</a:t>
            </a:r>
            <a:endParaRPr lang="en-US" sz="4100" b="1" dirty="0" smtClean="0">
              <a:ln w="11430"/>
              <a:solidFill>
                <a:schemeClr val="tx1"/>
              </a:soli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203" name="Rectangle à coins arrondis 202"/>
          <p:cNvSpPr/>
          <p:nvPr/>
        </p:nvSpPr>
        <p:spPr>
          <a:xfrm>
            <a:off x="298559" y="5695861"/>
            <a:ext cx="1882889" cy="43204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b="1" spc="50" dirty="0" smtClean="0">
                <a:ln w="0"/>
                <a:solidFill>
                  <a:schemeClr val="tx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Usines</a:t>
            </a:r>
            <a:endParaRPr lang="fr-FR" b="1" spc="50" dirty="0">
              <a:ln w="0"/>
              <a:solidFill>
                <a:schemeClr val="tx1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204" name="Rectangle à coins arrondis 203"/>
          <p:cNvSpPr/>
          <p:nvPr/>
        </p:nvSpPr>
        <p:spPr>
          <a:xfrm>
            <a:off x="2322435" y="5690986"/>
            <a:ext cx="2044579" cy="43204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b="1" spc="50" dirty="0">
                <a:ln w="0"/>
                <a:solidFill>
                  <a:schemeClr val="tx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Entrepôt central</a:t>
            </a:r>
          </a:p>
        </p:txBody>
      </p:sp>
      <p:sp>
        <p:nvSpPr>
          <p:cNvPr id="205" name="Rectangle à coins arrondis 204"/>
          <p:cNvSpPr/>
          <p:nvPr/>
        </p:nvSpPr>
        <p:spPr>
          <a:xfrm>
            <a:off x="4508002" y="5666917"/>
            <a:ext cx="2317966" cy="43204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b="1" spc="50" dirty="0">
                <a:ln w="0"/>
                <a:solidFill>
                  <a:schemeClr val="tx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Ports d’expédition</a:t>
            </a:r>
          </a:p>
        </p:txBody>
      </p:sp>
      <p:sp>
        <p:nvSpPr>
          <p:cNvPr id="206" name="Rectangle à coins arrondis 205"/>
          <p:cNvSpPr/>
          <p:nvPr/>
        </p:nvSpPr>
        <p:spPr>
          <a:xfrm>
            <a:off x="6966955" y="5662042"/>
            <a:ext cx="2185567" cy="43204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b="1" spc="50" dirty="0">
                <a:ln w="0"/>
                <a:solidFill>
                  <a:schemeClr val="tx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Ports destination</a:t>
            </a:r>
          </a:p>
        </p:txBody>
      </p:sp>
      <p:sp>
        <p:nvSpPr>
          <p:cNvPr id="207" name="Rectangle à coins arrondis 206"/>
          <p:cNvSpPr/>
          <p:nvPr/>
        </p:nvSpPr>
        <p:spPr>
          <a:xfrm>
            <a:off x="9293509" y="5662042"/>
            <a:ext cx="2202297" cy="43204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b="1" spc="50" dirty="0">
                <a:ln w="0"/>
                <a:solidFill>
                  <a:schemeClr val="tx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Clients</a:t>
            </a:r>
          </a:p>
        </p:txBody>
      </p:sp>
      <p:grpSp>
        <p:nvGrpSpPr>
          <p:cNvPr id="6" name="Groupe 5"/>
          <p:cNvGrpSpPr/>
          <p:nvPr/>
        </p:nvGrpSpPr>
        <p:grpSpPr>
          <a:xfrm>
            <a:off x="144015" y="1341562"/>
            <a:ext cx="11851510" cy="4210224"/>
            <a:chOff x="144015" y="1341562"/>
            <a:chExt cx="11851510" cy="4210224"/>
          </a:xfrm>
        </p:grpSpPr>
        <p:grpSp>
          <p:nvGrpSpPr>
            <p:cNvPr id="3" name="Groupe 2"/>
            <p:cNvGrpSpPr/>
            <p:nvPr/>
          </p:nvGrpSpPr>
          <p:grpSpPr>
            <a:xfrm>
              <a:off x="144015" y="1341562"/>
              <a:ext cx="11851510" cy="4210224"/>
              <a:chOff x="144015" y="1341562"/>
              <a:chExt cx="11851510" cy="4210224"/>
            </a:xfrm>
          </p:grpSpPr>
          <p:grpSp>
            <p:nvGrpSpPr>
              <p:cNvPr id="2" name="Groupe 1"/>
              <p:cNvGrpSpPr/>
              <p:nvPr/>
            </p:nvGrpSpPr>
            <p:grpSpPr>
              <a:xfrm>
                <a:off x="144015" y="1341562"/>
                <a:ext cx="11783839" cy="4210224"/>
                <a:chOff x="144015" y="1341562"/>
                <a:chExt cx="11783839" cy="4210224"/>
              </a:xfrm>
            </p:grpSpPr>
            <p:grpSp>
              <p:nvGrpSpPr>
                <p:cNvPr id="177" name="Groupe 176"/>
                <p:cNvGrpSpPr/>
                <p:nvPr/>
              </p:nvGrpSpPr>
              <p:grpSpPr>
                <a:xfrm>
                  <a:off x="144015" y="1341562"/>
                  <a:ext cx="11783839" cy="4210224"/>
                  <a:chOff x="3355080" y="1808533"/>
                  <a:chExt cx="5037135" cy="2951160"/>
                </a:xfrm>
              </p:grpSpPr>
              <p:sp>
                <p:nvSpPr>
                  <p:cNvPr id="88" name="Oval 603"/>
                  <p:cNvSpPr>
                    <a:spLocks noChangeArrowheads="1"/>
                  </p:cNvSpPr>
                  <p:nvPr/>
                </p:nvSpPr>
                <p:spPr bwMode="auto">
                  <a:xfrm>
                    <a:off x="3983729" y="1846633"/>
                    <a:ext cx="439738" cy="371474"/>
                  </a:xfrm>
                  <a:prstGeom prst="ellipse">
                    <a:avLst/>
                  </a:prstGeom>
                  <a:solidFill>
                    <a:srgbClr val="FABF8F"/>
                  </a:solid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en-US" altLang="fr-FR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a:t>E1</a:t>
                    </a:r>
                    <a:endParaRPr kumimoji="0" lang="en-US" altLang="fr-FR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89" name="Oval 589"/>
                  <p:cNvSpPr>
                    <a:spLocks noChangeArrowheads="1"/>
                  </p:cNvSpPr>
                  <p:nvPr/>
                </p:nvSpPr>
                <p:spPr bwMode="auto">
                  <a:xfrm>
                    <a:off x="4082154" y="2865807"/>
                    <a:ext cx="339725" cy="212725"/>
                  </a:xfrm>
                  <a:prstGeom prst="ellipse">
                    <a:avLst/>
                  </a:prstGeom>
                  <a:solidFill>
                    <a:srgbClr val="548DD4"/>
                  </a:solid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fr-FR"/>
                  </a:p>
                </p:txBody>
              </p:sp>
              <p:sp>
                <p:nvSpPr>
                  <p:cNvPr id="90" name="Oval 588"/>
                  <p:cNvSpPr>
                    <a:spLocks noChangeArrowheads="1"/>
                  </p:cNvSpPr>
                  <p:nvPr/>
                </p:nvSpPr>
                <p:spPr bwMode="auto">
                  <a:xfrm>
                    <a:off x="4082154" y="3662731"/>
                    <a:ext cx="339725" cy="212725"/>
                  </a:xfrm>
                  <a:prstGeom prst="ellipse">
                    <a:avLst/>
                  </a:prstGeom>
                  <a:solidFill>
                    <a:srgbClr val="92D050"/>
                  </a:solid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fr-FR"/>
                  </a:p>
                </p:txBody>
              </p:sp>
              <p:sp>
                <p:nvSpPr>
                  <p:cNvPr id="91" name="Oval 587"/>
                  <p:cNvSpPr>
                    <a:spLocks noChangeArrowheads="1"/>
                  </p:cNvSpPr>
                  <p:nvPr/>
                </p:nvSpPr>
                <p:spPr bwMode="auto">
                  <a:xfrm>
                    <a:off x="4047230" y="4396155"/>
                    <a:ext cx="339725" cy="212725"/>
                  </a:xfrm>
                  <a:prstGeom prst="ellipse">
                    <a:avLst/>
                  </a:prstGeom>
                  <a:solidFill>
                    <a:srgbClr val="7030A0"/>
                  </a:solid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fr-FR"/>
                  </a:p>
                </p:txBody>
              </p:sp>
              <p:sp>
                <p:nvSpPr>
                  <p:cNvPr id="92" name="Straight Arrow Connector 590"/>
                  <p:cNvSpPr>
                    <a:spLocks noChangeShapeType="1"/>
                  </p:cNvSpPr>
                  <p:nvPr/>
                </p:nvSpPr>
                <p:spPr bwMode="auto">
                  <a:xfrm>
                    <a:off x="4423467" y="2057771"/>
                    <a:ext cx="989011" cy="298449"/>
                  </a:xfrm>
                  <a:prstGeom prst="straightConnector1">
                    <a:avLst/>
                  </a:prstGeom>
                  <a:noFill/>
                  <a:ln w="9525">
                    <a:solidFill>
                      <a:srgbClr val="F79646"/>
                    </a:solidFill>
                    <a:round/>
                    <a:headEnd/>
                    <a:tailEnd type="triangl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fr-FR"/>
                  </a:p>
                </p:txBody>
              </p:sp>
              <p:sp>
                <p:nvSpPr>
                  <p:cNvPr id="93" name="Straight Arrow Connector 591"/>
                  <p:cNvSpPr>
                    <a:spLocks noChangeShapeType="1"/>
                  </p:cNvSpPr>
                  <p:nvPr/>
                </p:nvSpPr>
                <p:spPr bwMode="auto">
                  <a:xfrm>
                    <a:off x="4423467" y="2057771"/>
                    <a:ext cx="989011" cy="1127124"/>
                  </a:xfrm>
                  <a:prstGeom prst="straightConnector1">
                    <a:avLst/>
                  </a:prstGeom>
                  <a:noFill/>
                  <a:ln w="9525">
                    <a:solidFill>
                      <a:srgbClr val="F79646"/>
                    </a:solidFill>
                    <a:round/>
                    <a:headEnd/>
                    <a:tailEnd type="triangl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fr-FR"/>
                  </a:p>
                </p:txBody>
              </p:sp>
              <p:sp>
                <p:nvSpPr>
                  <p:cNvPr id="94" name="Straight Arrow Connector 592"/>
                  <p:cNvSpPr>
                    <a:spLocks noChangeShapeType="1"/>
                  </p:cNvSpPr>
                  <p:nvPr/>
                </p:nvSpPr>
                <p:spPr bwMode="auto">
                  <a:xfrm>
                    <a:off x="4423467" y="2057771"/>
                    <a:ext cx="989011" cy="2136773"/>
                  </a:xfrm>
                  <a:prstGeom prst="straightConnector1">
                    <a:avLst/>
                  </a:prstGeom>
                  <a:noFill/>
                  <a:ln w="9525">
                    <a:solidFill>
                      <a:srgbClr val="F79646"/>
                    </a:solidFill>
                    <a:round/>
                    <a:headEnd/>
                    <a:tailEnd type="triangl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fr-FR"/>
                  </a:p>
                </p:txBody>
              </p:sp>
              <p:sp>
                <p:nvSpPr>
                  <p:cNvPr id="95" name="Straight Arrow Connector 593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423467" y="2354633"/>
                    <a:ext cx="903286" cy="595313"/>
                  </a:xfrm>
                  <a:prstGeom prst="straightConnector1">
                    <a:avLst/>
                  </a:prstGeom>
                  <a:noFill/>
                  <a:ln w="6350">
                    <a:solidFill>
                      <a:srgbClr val="548DD4"/>
                    </a:solidFill>
                    <a:round/>
                    <a:headEnd/>
                    <a:tailEnd type="triangl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68686"/>
                          </a:outerShdw>
                        </a:effectLst>
                      </a14:hiddenEffects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fr-FR"/>
                  </a:p>
                </p:txBody>
              </p:sp>
              <p:sp>
                <p:nvSpPr>
                  <p:cNvPr id="96" name="Straight Arrow Connector 594"/>
                  <p:cNvSpPr>
                    <a:spLocks noChangeShapeType="1"/>
                  </p:cNvSpPr>
                  <p:nvPr/>
                </p:nvSpPr>
                <p:spPr bwMode="auto">
                  <a:xfrm>
                    <a:off x="4423467" y="2949945"/>
                    <a:ext cx="903286" cy="234950"/>
                  </a:xfrm>
                  <a:prstGeom prst="straightConnector1">
                    <a:avLst/>
                  </a:prstGeom>
                  <a:noFill/>
                  <a:ln w="9525">
                    <a:solidFill>
                      <a:srgbClr val="548DD4"/>
                    </a:solidFill>
                    <a:round/>
                    <a:headEnd/>
                    <a:tailEnd type="triangl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fr-FR"/>
                  </a:p>
                </p:txBody>
              </p:sp>
              <p:sp>
                <p:nvSpPr>
                  <p:cNvPr id="97" name="Straight Arrow Connector 595"/>
                  <p:cNvSpPr>
                    <a:spLocks noChangeShapeType="1"/>
                  </p:cNvSpPr>
                  <p:nvPr/>
                </p:nvSpPr>
                <p:spPr bwMode="auto">
                  <a:xfrm>
                    <a:off x="4423467" y="2949945"/>
                    <a:ext cx="989011" cy="1244598"/>
                  </a:xfrm>
                  <a:prstGeom prst="straightConnector1">
                    <a:avLst/>
                  </a:prstGeom>
                  <a:noFill/>
                  <a:ln w="9525">
                    <a:solidFill>
                      <a:srgbClr val="548DD4"/>
                    </a:solidFill>
                    <a:round/>
                    <a:headEnd/>
                    <a:tailEnd type="triangl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fr-FR"/>
                  </a:p>
                </p:txBody>
              </p:sp>
              <p:sp>
                <p:nvSpPr>
                  <p:cNvPr id="98" name="Straight Arrow Connector 596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423467" y="2354633"/>
                    <a:ext cx="903286" cy="1412874"/>
                  </a:xfrm>
                  <a:prstGeom prst="straightConnector1">
                    <a:avLst/>
                  </a:prstGeom>
                  <a:noFill/>
                  <a:ln w="9525">
                    <a:solidFill>
                      <a:srgbClr val="92D050"/>
                    </a:solidFill>
                    <a:round/>
                    <a:headEnd/>
                    <a:tailEnd type="triangl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fr-FR"/>
                  </a:p>
                </p:txBody>
              </p:sp>
              <p:sp>
                <p:nvSpPr>
                  <p:cNvPr id="99" name="Straight Arrow Connector 597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423467" y="3184895"/>
                    <a:ext cx="903286" cy="584199"/>
                  </a:xfrm>
                  <a:prstGeom prst="straightConnector1">
                    <a:avLst/>
                  </a:prstGeom>
                  <a:noFill/>
                  <a:ln w="9525">
                    <a:solidFill>
                      <a:srgbClr val="92D050"/>
                    </a:solidFill>
                    <a:round/>
                    <a:headEnd/>
                    <a:tailEnd type="triangl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fr-FR"/>
                  </a:p>
                </p:txBody>
              </p:sp>
              <p:sp>
                <p:nvSpPr>
                  <p:cNvPr id="100" name="Straight Arrow Connector 598"/>
                  <p:cNvSpPr>
                    <a:spLocks noChangeShapeType="1"/>
                  </p:cNvSpPr>
                  <p:nvPr/>
                </p:nvSpPr>
                <p:spPr bwMode="auto">
                  <a:xfrm>
                    <a:off x="4423467" y="3769094"/>
                    <a:ext cx="989011" cy="425450"/>
                  </a:xfrm>
                  <a:prstGeom prst="straightConnector1">
                    <a:avLst/>
                  </a:prstGeom>
                  <a:noFill/>
                  <a:ln w="9525">
                    <a:solidFill>
                      <a:srgbClr val="92D050"/>
                    </a:solidFill>
                    <a:round/>
                    <a:headEnd/>
                    <a:tailEnd type="triangl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fr-FR"/>
                  </a:p>
                </p:txBody>
              </p:sp>
              <p:sp>
                <p:nvSpPr>
                  <p:cNvPr id="101" name="Straight Arrow Connector 599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386954" y="3249982"/>
                    <a:ext cx="939799" cy="1265237"/>
                  </a:xfrm>
                  <a:prstGeom prst="straightConnector1">
                    <a:avLst/>
                  </a:prstGeom>
                  <a:noFill/>
                  <a:ln w="9525">
                    <a:solidFill>
                      <a:srgbClr val="7030A0"/>
                    </a:solidFill>
                    <a:prstDash val="sysDot"/>
                    <a:round/>
                    <a:headEnd/>
                    <a:tailEnd type="triangl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fr-FR"/>
                  </a:p>
                </p:txBody>
              </p:sp>
              <p:sp>
                <p:nvSpPr>
                  <p:cNvPr id="103" name="Text Box 572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082154" y="2799132"/>
                    <a:ext cx="439738" cy="183376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marL="0" marR="0" lvl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en-US" altLang="fr-FR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a:t>E2</a:t>
                    </a:r>
                    <a:endParaRPr kumimoji="0" lang="en-US" altLang="fr-FR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04" name="Text Box 546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082154" y="3623044"/>
                    <a:ext cx="439738" cy="183376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marL="0" marR="0" lvl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en-US" altLang="fr-FR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a:t>E3</a:t>
                    </a:r>
                    <a:endParaRPr kumimoji="0" lang="en-US" altLang="fr-FR" sz="1800" b="0" i="0" u="none" strike="noStrike" cap="none" normalizeH="0" baseline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05" name="Text Box 559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326754" y="4308844"/>
                    <a:ext cx="439738" cy="183376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en-US" altLang="fr-FR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a:t>PE3</a:t>
                    </a:r>
                    <a:endParaRPr kumimoji="0" lang="en-US" altLang="fr-FR" sz="1800" b="0" i="0" u="none" strike="noStrike" cap="none" normalizeH="0" baseline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06" name="Text Box 56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326754" y="3394444"/>
                    <a:ext cx="439738" cy="414336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en-US" altLang="fr-FR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a:t>PE2</a:t>
                    </a:r>
                    <a:endParaRPr kumimoji="0" lang="en-US" altLang="fr-FR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07" name="Text Box 571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412479" y="2545132"/>
                    <a:ext cx="439738" cy="414338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en-US" altLang="fr-FR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a:t>PE1</a:t>
                    </a:r>
                    <a:endParaRPr kumimoji="0" lang="en-US" altLang="fr-FR" sz="1800" b="0" i="0" u="none" strike="noStrike" cap="none" normalizeH="0" baseline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grpSp>
                <p:nvGrpSpPr>
                  <p:cNvPr id="108" name="Group 47"/>
                  <p:cNvGrpSpPr>
                    <a:grpSpLocks/>
                  </p:cNvGrpSpPr>
                  <p:nvPr/>
                </p:nvGrpSpPr>
                <p:grpSpPr bwMode="auto">
                  <a:xfrm>
                    <a:off x="5412479" y="2959470"/>
                    <a:ext cx="319088" cy="381000"/>
                    <a:chOff x="3539" y="4623"/>
                    <a:chExt cx="503" cy="600"/>
                  </a:xfrm>
                </p:grpSpPr>
                <p:sp>
                  <p:nvSpPr>
                    <p:cNvPr id="109" name="Rectangle 561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539" y="4623"/>
                      <a:ext cx="503" cy="152"/>
                    </a:xfrm>
                    <a:prstGeom prst="rect">
                      <a:avLst/>
                    </a:prstGeom>
                    <a:solidFill>
                      <a:srgbClr val="92D050"/>
                    </a:solidFill>
                    <a:ln w="952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fr-FR"/>
                    </a:p>
                  </p:txBody>
                </p:sp>
                <p:sp>
                  <p:nvSpPr>
                    <p:cNvPr id="110" name="Rectangle 562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539" y="4775"/>
                      <a:ext cx="503" cy="152"/>
                    </a:xfrm>
                    <a:prstGeom prst="rect">
                      <a:avLst/>
                    </a:prstGeom>
                    <a:solidFill>
                      <a:srgbClr val="F79646"/>
                    </a:solidFill>
                    <a:ln w="952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fr-FR"/>
                    </a:p>
                  </p:txBody>
                </p:sp>
                <p:sp>
                  <p:nvSpPr>
                    <p:cNvPr id="111" name="Rectangle 551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539" y="4927"/>
                      <a:ext cx="503" cy="152"/>
                    </a:xfrm>
                    <a:prstGeom prst="rect">
                      <a:avLst/>
                    </a:prstGeom>
                    <a:solidFill>
                      <a:srgbClr val="4F81BD"/>
                    </a:solidFill>
                    <a:ln w="952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fr-FR"/>
                    </a:p>
                  </p:txBody>
                </p:sp>
                <p:sp>
                  <p:nvSpPr>
                    <p:cNvPr id="112" name="Rectangle 552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539" y="5071"/>
                      <a:ext cx="503" cy="152"/>
                    </a:xfrm>
                    <a:prstGeom prst="rect">
                      <a:avLst/>
                    </a:prstGeom>
                    <a:solidFill>
                      <a:srgbClr val="7030A0"/>
                    </a:solidFill>
                    <a:ln w="952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fr-FR"/>
                    </a:p>
                  </p:txBody>
                </p:sp>
              </p:grpSp>
              <p:sp>
                <p:nvSpPr>
                  <p:cNvPr id="113" name="Rounded Rectangle 601"/>
                  <p:cNvSpPr>
                    <a:spLocks noChangeArrowheads="1"/>
                  </p:cNvSpPr>
                  <p:nvPr/>
                </p:nvSpPr>
                <p:spPr bwMode="auto">
                  <a:xfrm>
                    <a:off x="3355080" y="1918071"/>
                    <a:ext cx="361950" cy="257175"/>
                  </a:xfrm>
                  <a:prstGeom prst="roundRect">
                    <a:avLst>
                      <a:gd name="adj" fmla="val 16667"/>
                    </a:avLst>
                  </a:prstGeom>
                  <a:solidFill>
                    <a:srgbClr val="F79646"/>
                  </a:solid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en-US" altLang="fr-FR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a:t>F1</a:t>
                    </a:r>
                    <a:endParaRPr kumimoji="0" lang="en-US" altLang="fr-FR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14" name="Rounded Rectangle 547"/>
                  <p:cNvSpPr>
                    <a:spLocks noChangeArrowheads="1"/>
                  </p:cNvSpPr>
                  <p:nvPr/>
                </p:nvSpPr>
                <p:spPr bwMode="auto">
                  <a:xfrm>
                    <a:off x="3355080" y="3623044"/>
                    <a:ext cx="361950" cy="257175"/>
                  </a:xfrm>
                  <a:prstGeom prst="roundRect">
                    <a:avLst>
                      <a:gd name="adj" fmla="val 16667"/>
                    </a:avLst>
                  </a:prstGeom>
                  <a:solidFill>
                    <a:srgbClr val="9BBB59"/>
                  </a:solid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en-US" altLang="fr-FR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a:t>F3</a:t>
                    </a:r>
                    <a:endParaRPr kumimoji="0" lang="en-US" altLang="fr-FR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15" name="Rounded Rectangle 563"/>
                  <p:cNvSpPr>
                    <a:spLocks noChangeArrowheads="1"/>
                  </p:cNvSpPr>
                  <p:nvPr/>
                </p:nvSpPr>
                <p:spPr bwMode="auto">
                  <a:xfrm>
                    <a:off x="3355080" y="2895970"/>
                    <a:ext cx="361950" cy="257175"/>
                  </a:xfrm>
                  <a:prstGeom prst="roundRect">
                    <a:avLst>
                      <a:gd name="adj" fmla="val 16667"/>
                    </a:avLst>
                  </a:prstGeom>
                  <a:solidFill>
                    <a:srgbClr val="0070C0"/>
                  </a:solid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en-US" altLang="fr-FR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a:t>F2</a:t>
                    </a:r>
                    <a:endParaRPr kumimoji="0" lang="en-US" altLang="fr-FR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16" name="Straight Arrow Connector 602"/>
                  <p:cNvSpPr>
                    <a:spLocks noChangeShapeType="1"/>
                  </p:cNvSpPr>
                  <p:nvPr/>
                </p:nvSpPr>
                <p:spPr bwMode="auto">
                  <a:xfrm>
                    <a:off x="3717030" y="2003795"/>
                    <a:ext cx="265112" cy="0"/>
                  </a:xfrm>
                  <a:prstGeom prst="straightConnector1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 type="triangl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fr-FR"/>
                  </a:p>
                </p:txBody>
              </p:sp>
              <p:sp>
                <p:nvSpPr>
                  <p:cNvPr id="117" name="Straight Arrow Connector 564"/>
                  <p:cNvSpPr>
                    <a:spLocks noChangeShapeType="1"/>
                  </p:cNvSpPr>
                  <p:nvPr/>
                </p:nvSpPr>
                <p:spPr bwMode="auto">
                  <a:xfrm>
                    <a:off x="3717030" y="3002331"/>
                    <a:ext cx="360362" cy="0"/>
                  </a:xfrm>
                  <a:prstGeom prst="straightConnector1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 type="triangl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fr-FR"/>
                  </a:p>
                </p:txBody>
              </p:sp>
              <p:sp>
                <p:nvSpPr>
                  <p:cNvPr id="118" name="Straight Arrow Connector 548"/>
                  <p:cNvSpPr>
                    <a:spLocks noChangeShapeType="1"/>
                  </p:cNvSpPr>
                  <p:nvPr/>
                </p:nvSpPr>
                <p:spPr bwMode="auto">
                  <a:xfrm>
                    <a:off x="3717030" y="3750044"/>
                    <a:ext cx="360362" cy="0"/>
                  </a:xfrm>
                  <a:prstGeom prst="straightConnector1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 type="triangl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fr-FR"/>
                  </a:p>
                </p:txBody>
              </p:sp>
              <p:sp>
                <p:nvSpPr>
                  <p:cNvPr id="119" name="Text Box 52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047230" y="4345355"/>
                    <a:ext cx="439738" cy="414338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en-US" altLang="fr-FR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a:t>En</a:t>
                    </a:r>
                    <a:endParaRPr kumimoji="0" lang="en-US" altLang="fr-FR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20" name="Rounded Rectangle 530"/>
                  <p:cNvSpPr>
                    <a:spLocks noChangeArrowheads="1"/>
                  </p:cNvSpPr>
                  <p:nvPr/>
                </p:nvSpPr>
                <p:spPr bwMode="auto">
                  <a:xfrm>
                    <a:off x="3355080" y="4345355"/>
                    <a:ext cx="361950" cy="257175"/>
                  </a:xfrm>
                  <a:prstGeom prst="roundRect">
                    <a:avLst>
                      <a:gd name="adj" fmla="val 16667"/>
                    </a:avLst>
                  </a:prstGeom>
                  <a:solidFill>
                    <a:srgbClr val="7030A0"/>
                  </a:solid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en-US" altLang="fr-FR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a:t>Fn</a:t>
                    </a:r>
                    <a:endParaRPr kumimoji="0" lang="en-US" altLang="fr-FR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grpSp>
                <p:nvGrpSpPr>
                  <p:cNvPr id="121" name="Group 34"/>
                  <p:cNvGrpSpPr>
                    <a:grpSpLocks/>
                  </p:cNvGrpSpPr>
                  <p:nvPr/>
                </p:nvGrpSpPr>
                <p:grpSpPr bwMode="auto">
                  <a:xfrm>
                    <a:off x="5412479" y="3940544"/>
                    <a:ext cx="319088" cy="374650"/>
                    <a:chOff x="3539" y="6172"/>
                    <a:chExt cx="503" cy="589"/>
                  </a:xfrm>
                </p:grpSpPr>
                <p:sp>
                  <p:nvSpPr>
                    <p:cNvPr id="122" name="Rectangle 536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539" y="6172"/>
                      <a:ext cx="503" cy="152"/>
                    </a:xfrm>
                    <a:prstGeom prst="rect">
                      <a:avLst/>
                    </a:prstGeom>
                    <a:solidFill>
                      <a:srgbClr val="92D050"/>
                    </a:solidFill>
                    <a:ln w="952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fr-FR"/>
                    </a:p>
                  </p:txBody>
                </p:sp>
                <p:sp>
                  <p:nvSpPr>
                    <p:cNvPr id="123" name="Rectangle 537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539" y="6306"/>
                      <a:ext cx="503" cy="152"/>
                    </a:xfrm>
                    <a:prstGeom prst="rect">
                      <a:avLst/>
                    </a:prstGeom>
                    <a:solidFill>
                      <a:srgbClr val="F79646"/>
                    </a:solidFill>
                    <a:ln w="952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fr-FR"/>
                    </a:p>
                  </p:txBody>
                </p:sp>
                <p:sp>
                  <p:nvSpPr>
                    <p:cNvPr id="124" name="Rectangle 529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539" y="6457"/>
                      <a:ext cx="503" cy="152"/>
                    </a:xfrm>
                    <a:prstGeom prst="rect">
                      <a:avLst/>
                    </a:prstGeom>
                    <a:solidFill>
                      <a:srgbClr val="4F81BD"/>
                    </a:solidFill>
                    <a:ln w="952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fr-FR"/>
                    </a:p>
                  </p:txBody>
                </p:sp>
                <p:sp>
                  <p:nvSpPr>
                    <p:cNvPr id="125" name="Rectangle 531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539" y="6609"/>
                      <a:ext cx="503" cy="152"/>
                    </a:xfrm>
                    <a:prstGeom prst="rect">
                      <a:avLst/>
                    </a:prstGeom>
                    <a:solidFill>
                      <a:srgbClr val="7030A0"/>
                    </a:solidFill>
                    <a:ln w="952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fr-FR"/>
                    </a:p>
                  </p:txBody>
                </p:sp>
              </p:grpSp>
              <p:grpSp>
                <p:nvGrpSpPr>
                  <p:cNvPr id="126" name="Group 29"/>
                  <p:cNvGrpSpPr>
                    <a:grpSpLocks/>
                  </p:cNvGrpSpPr>
                  <p:nvPr/>
                </p:nvGrpSpPr>
                <p:grpSpPr bwMode="auto">
                  <a:xfrm>
                    <a:off x="5412479" y="2121271"/>
                    <a:ext cx="319088" cy="395286"/>
                    <a:chOff x="3539" y="3293"/>
                    <a:chExt cx="503" cy="623"/>
                  </a:xfrm>
                </p:grpSpPr>
                <p:sp>
                  <p:nvSpPr>
                    <p:cNvPr id="127" name="Rectangle 575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539" y="3293"/>
                      <a:ext cx="503" cy="152"/>
                    </a:xfrm>
                    <a:prstGeom prst="rect">
                      <a:avLst/>
                    </a:prstGeom>
                    <a:solidFill>
                      <a:srgbClr val="92D050"/>
                    </a:solidFill>
                    <a:ln w="952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fr-FR"/>
                    </a:p>
                  </p:txBody>
                </p:sp>
                <p:sp>
                  <p:nvSpPr>
                    <p:cNvPr id="128" name="Rectangle 576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539" y="3460"/>
                      <a:ext cx="503" cy="152"/>
                    </a:xfrm>
                    <a:prstGeom prst="rect">
                      <a:avLst/>
                    </a:prstGeom>
                    <a:solidFill>
                      <a:srgbClr val="F79646"/>
                    </a:solidFill>
                    <a:ln w="952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fr-FR"/>
                    </a:p>
                  </p:txBody>
                </p:sp>
                <p:sp>
                  <p:nvSpPr>
                    <p:cNvPr id="129" name="Rectangle 577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539" y="3612"/>
                      <a:ext cx="503" cy="152"/>
                    </a:xfrm>
                    <a:prstGeom prst="rect">
                      <a:avLst/>
                    </a:prstGeom>
                    <a:solidFill>
                      <a:srgbClr val="4F81BD"/>
                    </a:solidFill>
                    <a:ln w="952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fr-FR"/>
                    </a:p>
                  </p:txBody>
                </p:sp>
                <p:sp>
                  <p:nvSpPr>
                    <p:cNvPr id="130" name="Rectangle 57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539" y="3764"/>
                      <a:ext cx="503" cy="152"/>
                    </a:xfrm>
                    <a:prstGeom prst="rect">
                      <a:avLst/>
                    </a:prstGeom>
                    <a:solidFill>
                      <a:srgbClr val="7030A0"/>
                    </a:solidFill>
                    <a:ln w="952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fr-FR"/>
                    </a:p>
                  </p:txBody>
                </p:sp>
              </p:grpSp>
              <p:sp>
                <p:nvSpPr>
                  <p:cNvPr id="131" name="Straight Arrow Connector 579"/>
                  <p:cNvSpPr>
                    <a:spLocks noChangeShapeType="1"/>
                  </p:cNvSpPr>
                  <p:nvPr/>
                </p:nvSpPr>
                <p:spPr bwMode="auto">
                  <a:xfrm>
                    <a:off x="5731566" y="2324471"/>
                    <a:ext cx="1328736" cy="0"/>
                  </a:xfrm>
                  <a:prstGeom prst="straightConnector1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 type="triangl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fr-FR"/>
                  </a:p>
                </p:txBody>
              </p:sp>
              <p:sp>
                <p:nvSpPr>
                  <p:cNvPr id="132" name="Straight Arrow Connector 553"/>
                  <p:cNvSpPr>
                    <a:spLocks noChangeShapeType="1"/>
                  </p:cNvSpPr>
                  <p:nvPr/>
                </p:nvSpPr>
                <p:spPr bwMode="auto">
                  <a:xfrm>
                    <a:off x="5766491" y="3151557"/>
                    <a:ext cx="1328736" cy="0"/>
                  </a:xfrm>
                  <a:prstGeom prst="straightConnector1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 type="triangl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fr-FR"/>
                  </a:p>
                </p:txBody>
              </p:sp>
              <p:sp>
                <p:nvSpPr>
                  <p:cNvPr id="133" name="Straight Arrow Connector 532"/>
                  <p:cNvSpPr>
                    <a:spLocks noChangeShapeType="1"/>
                  </p:cNvSpPr>
                  <p:nvPr/>
                </p:nvSpPr>
                <p:spPr bwMode="auto">
                  <a:xfrm>
                    <a:off x="5766491" y="4121518"/>
                    <a:ext cx="1328736" cy="0"/>
                  </a:xfrm>
                  <a:prstGeom prst="straightConnector1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 type="triangl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fr-FR"/>
                  </a:p>
                </p:txBody>
              </p:sp>
              <p:sp>
                <p:nvSpPr>
                  <p:cNvPr id="134" name="Straight Arrow Connector 606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7446065" y="1908546"/>
                    <a:ext cx="520700" cy="309562"/>
                  </a:xfrm>
                  <a:prstGeom prst="straightConnector1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 type="triangl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fr-FR"/>
                  </a:p>
                </p:txBody>
              </p:sp>
              <p:sp>
                <p:nvSpPr>
                  <p:cNvPr id="135" name="Straight Arrow Connector 580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7446065" y="2121271"/>
                    <a:ext cx="655637" cy="106362"/>
                  </a:xfrm>
                  <a:prstGeom prst="straightConnector1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 type="triangl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fr-FR"/>
                  </a:p>
                </p:txBody>
              </p:sp>
              <p:sp>
                <p:nvSpPr>
                  <p:cNvPr id="136" name="Straight Arrow Connector 581"/>
                  <p:cNvSpPr>
                    <a:spLocks noChangeShapeType="1"/>
                  </p:cNvSpPr>
                  <p:nvPr/>
                </p:nvSpPr>
                <p:spPr bwMode="auto">
                  <a:xfrm>
                    <a:off x="7446065" y="2227633"/>
                    <a:ext cx="761999" cy="127000"/>
                  </a:xfrm>
                  <a:prstGeom prst="straightConnector1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 type="triangl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fr-FR"/>
                  </a:p>
                </p:txBody>
              </p:sp>
              <p:sp>
                <p:nvSpPr>
                  <p:cNvPr id="137" name="Straight Arrow Connector 582"/>
                  <p:cNvSpPr>
                    <a:spLocks noChangeShapeType="1"/>
                  </p:cNvSpPr>
                  <p:nvPr/>
                </p:nvSpPr>
                <p:spPr bwMode="auto">
                  <a:xfrm>
                    <a:off x="7503215" y="2227633"/>
                    <a:ext cx="598486" cy="323850"/>
                  </a:xfrm>
                  <a:prstGeom prst="straightConnector1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 type="triangl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fr-FR"/>
                  </a:p>
                </p:txBody>
              </p:sp>
              <p:sp>
                <p:nvSpPr>
                  <p:cNvPr id="138" name="Straight Arrow Connector 566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7446065" y="2802307"/>
                    <a:ext cx="592136" cy="349249"/>
                  </a:xfrm>
                  <a:prstGeom prst="straightConnector1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 type="triangl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fr-FR"/>
                  </a:p>
                </p:txBody>
              </p:sp>
              <p:sp>
                <p:nvSpPr>
                  <p:cNvPr id="139" name="Straight Arrow Connector 565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7446065" y="2957882"/>
                    <a:ext cx="673099" cy="219074"/>
                  </a:xfrm>
                  <a:prstGeom prst="straightConnector1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 type="triangl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fr-FR"/>
                  </a:p>
                </p:txBody>
              </p:sp>
              <p:sp>
                <p:nvSpPr>
                  <p:cNvPr id="140" name="Straight Arrow Connector 555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7446065" y="3151557"/>
                    <a:ext cx="825500" cy="25400"/>
                  </a:xfrm>
                  <a:prstGeom prst="straightConnector1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 type="triangl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fr-FR"/>
                  </a:p>
                </p:txBody>
              </p:sp>
              <p:sp>
                <p:nvSpPr>
                  <p:cNvPr id="141" name="Straight Arrow Connector 554"/>
                  <p:cNvSpPr>
                    <a:spLocks noChangeShapeType="1"/>
                  </p:cNvSpPr>
                  <p:nvPr/>
                </p:nvSpPr>
                <p:spPr bwMode="auto">
                  <a:xfrm>
                    <a:off x="7446065" y="3200769"/>
                    <a:ext cx="825500" cy="152400"/>
                  </a:xfrm>
                  <a:prstGeom prst="straightConnector1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 type="triangl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fr-FR"/>
                  </a:p>
                </p:txBody>
              </p:sp>
              <p:sp>
                <p:nvSpPr>
                  <p:cNvPr id="142" name="Straight Arrow Connector 549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7446065" y="3761156"/>
                    <a:ext cx="655637" cy="265113"/>
                  </a:xfrm>
                  <a:prstGeom prst="straightConnector1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 type="triangl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fr-FR"/>
                  </a:p>
                </p:txBody>
              </p:sp>
              <p:sp>
                <p:nvSpPr>
                  <p:cNvPr id="143" name="Straight Arrow Connector 539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7446065" y="3940544"/>
                    <a:ext cx="761999" cy="90487"/>
                  </a:xfrm>
                  <a:prstGeom prst="straightConnector1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 type="triangl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fr-FR"/>
                  </a:p>
                </p:txBody>
              </p:sp>
              <p:sp>
                <p:nvSpPr>
                  <p:cNvPr id="144" name="Straight Arrow Connector 540"/>
                  <p:cNvSpPr>
                    <a:spLocks noChangeShapeType="1"/>
                  </p:cNvSpPr>
                  <p:nvPr/>
                </p:nvSpPr>
                <p:spPr bwMode="auto">
                  <a:xfrm>
                    <a:off x="7446065" y="4040556"/>
                    <a:ext cx="825500" cy="142875"/>
                  </a:xfrm>
                  <a:prstGeom prst="straightConnector1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 type="triangl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fr-FR"/>
                  </a:p>
                </p:txBody>
              </p:sp>
              <p:sp>
                <p:nvSpPr>
                  <p:cNvPr id="145" name="Straight Arrow Connector 538"/>
                  <p:cNvSpPr>
                    <a:spLocks noChangeShapeType="1"/>
                  </p:cNvSpPr>
                  <p:nvPr/>
                </p:nvSpPr>
                <p:spPr bwMode="auto">
                  <a:xfrm>
                    <a:off x="7446065" y="4040556"/>
                    <a:ext cx="825500" cy="347662"/>
                  </a:xfrm>
                  <a:prstGeom prst="straightConnector1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 type="triangl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fr-FR"/>
                  </a:p>
                </p:txBody>
              </p:sp>
              <p:sp>
                <p:nvSpPr>
                  <p:cNvPr id="146" name="Oval 607"/>
                  <p:cNvSpPr>
                    <a:spLocks noChangeArrowheads="1"/>
                  </p:cNvSpPr>
                  <p:nvPr/>
                </p:nvSpPr>
                <p:spPr bwMode="auto">
                  <a:xfrm>
                    <a:off x="8011215" y="1808533"/>
                    <a:ext cx="90487" cy="101600"/>
                  </a:xfrm>
                  <a:prstGeom prst="ellipse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fr-FR"/>
                  </a:p>
                </p:txBody>
              </p:sp>
              <p:sp>
                <p:nvSpPr>
                  <p:cNvPr id="147" name="Oval 604"/>
                  <p:cNvSpPr>
                    <a:spLocks noChangeArrowheads="1"/>
                  </p:cNvSpPr>
                  <p:nvPr/>
                </p:nvSpPr>
                <p:spPr bwMode="auto">
                  <a:xfrm>
                    <a:off x="8119164" y="1999033"/>
                    <a:ext cx="90487" cy="101600"/>
                  </a:xfrm>
                  <a:prstGeom prst="ellipse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fr-FR"/>
                  </a:p>
                </p:txBody>
              </p:sp>
              <p:sp>
                <p:nvSpPr>
                  <p:cNvPr id="148" name="Oval 583"/>
                  <p:cNvSpPr>
                    <a:spLocks noChangeArrowheads="1"/>
                  </p:cNvSpPr>
                  <p:nvPr/>
                </p:nvSpPr>
                <p:spPr bwMode="auto">
                  <a:xfrm>
                    <a:off x="8209651" y="2254621"/>
                    <a:ext cx="90488" cy="101600"/>
                  </a:xfrm>
                  <a:prstGeom prst="ellipse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fr-FR"/>
                  </a:p>
                </p:txBody>
              </p:sp>
              <p:sp>
                <p:nvSpPr>
                  <p:cNvPr id="149" name="Oval 573"/>
                  <p:cNvSpPr>
                    <a:spLocks noChangeArrowheads="1"/>
                  </p:cNvSpPr>
                  <p:nvPr/>
                </p:nvSpPr>
                <p:spPr bwMode="auto">
                  <a:xfrm>
                    <a:off x="8119164" y="2500683"/>
                    <a:ext cx="90487" cy="101600"/>
                  </a:xfrm>
                  <a:prstGeom prst="ellipse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fr-FR"/>
                  </a:p>
                </p:txBody>
              </p:sp>
              <p:sp>
                <p:nvSpPr>
                  <p:cNvPr id="150" name="Oval 574"/>
                  <p:cNvSpPr>
                    <a:spLocks noChangeArrowheads="1"/>
                  </p:cNvSpPr>
                  <p:nvPr/>
                </p:nvSpPr>
                <p:spPr bwMode="auto">
                  <a:xfrm>
                    <a:off x="8057251" y="2702296"/>
                    <a:ext cx="90488" cy="101600"/>
                  </a:xfrm>
                  <a:prstGeom prst="ellipse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fr-FR"/>
                  </a:p>
                </p:txBody>
              </p:sp>
              <p:sp>
                <p:nvSpPr>
                  <p:cNvPr id="151" name="Oval 567"/>
                  <p:cNvSpPr>
                    <a:spLocks noChangeArrowheads="1"/>
                  </p:cNvSpPr>
                  <p:nvPr/>
                </p:nvSpPr>
                <p:spPr bwMode="auto">
                  <a:xfrm>
                    <a:off x="8181076" y="2854696"/>
                    <a:ext cx="90488" cy="101600"/>
                  </a:xfrm>
                  <a:prstGeom prst="ellipse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fr-FR"/>
                  </a:p>
                </p:txBody>
              </p:sp>
              <p:sp>
                <p:nvSpPr>
                  <p:cNvPr id="152" name="Oval 568"/>
                  <p:cNvSpPr>
                    <a:spLocks noChangeArrowheads="1"/>
                  </p:cNvSpPr>
                  <p:nvPr/>
                </p:nvSpPr>
                <p:spPr bwMode="auto">
                  <a:xfrm>
                    <a:off x="8301726" y="3070595"/>
                    <a:ext cx="90488" cy="101600"/>
                  </a:xfrm>
                  <a:prstGeom prst="ellipse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fr-FR"/>
                  </a:p>
                </p:txBody>
              </p:sp>
              <p:sp>
                <p:nvSpPr>
                  <p:cNvPr id="153" name="Oval 556"/>
                  <p:cNvSpPr>
                    <a:spLocks noChangeArrowheads="1"/>
                  </p:cNvSpPr>
                  <p:nvPr/>
                </p:nvSpPr>
                <p:spPr bwMode="auto">
                  <a:xfrm>
                    <a:off x="8301726" y="3294432"/>
                    <a:ext cx="90488" cy="101600"/>
                  </a:xfrm>
                  <a:prstGeom prst="ellipse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fr-FR"/>
                  </a:p>
                </p:txBody>
              </p:sp>
              <p:sp>
                <p:nvSpPr>
                  <p:cNvPr id="154" name="Oval 550"/>
                  <p:cNvSpPr>
                    <a:spLocks noChangeArrowheads="1"/>
                  </p:cNvSpPr>
                  <p:nvPr/>
                </p:nvSpPr>
                <p:spPr bwMode="auto">
                  <a:xfrm>
                    <a:off x="8149326" y="3659557"/>
                    <a:ext cx="90488" cy="101600"/>
                  </a:xfrm>
                  <a:prstGeom prst="ellipse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fr-FR"/>
                  </a:p>
                </p:txBody>
              </p:sp>
              <p:sp>
                <p:nvSpPr>
                  <p:cNvPr id="155" name="Oval 541"/>
                  <p:cNvSpPr>
                    <a:spLocks noChangeArrowheads="1"/>
                  </p:cNvSpPr>
                  <p:nvPr/>
                </p:nvSpPr>
                <p:spPr bwMode="auto">
                  <a:xfrm>
                    <a:off x="8271564" y="3867519"/>
                    <a:ext cx="90487" cy="101600"/>
                  </a:xfrm>
                  <a:prstGeom prst="ellipse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fr-FR"/>
                  </a:p>
                </p:txBody>
              </p:sp>
              <p:sp>
                <p:nvSpPr>
                  <p:cNvPr id="156" name="Oval 533"/>
                  <p:cNvSpPr>
                    <a:spLocks noChangeArrowheads="1"/>
                  </p:cNvSpPr>
                  <p:nvPr/>
                </p:nvSpPr>
                <p:spPr bwMode="auto">
                  <a:xfrm>
                    <a:off x="8301726" y="4121519"/>
                    <a:ext cx="90488" cy="101600"/>
                  </a:xfrm>
                  <a:prstGeom prst="ellipse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fr-FR"/>
                  </a:p>
                </p:txBody>
              </p:sp>
              <p:sp>
                <p:nvSpPr>
                  <p:cNvPr id="157" name="Oval 534"/>
                  <p:cNvSpPr>
                    <a:spLocks noChangeArrowheads="1"/>
                  </p:cNvSpPr>
                  <p:nvPr/>
                </p:nvSpPr>
                <p:spPr bwMode="auto">
                  <a:xfrm>
                    <a:off x="8301727" y="4345356"/>
                    <a:ext cx="90488" cy="101600"/>
                  </a:xfrm>
                  <a:prstGeom prst="ellipse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fr-FR"/>
                  </a:p>
                </p:txBody>
              </p:sp>
              <p:grpSp>
                <p:nvGrpSpPr>
                  <p:cNvPr id="158" name="Group 21"/>
                  <p:cNvGrpSpPr>
                    <a:grpSpLocks/>
                  </p:cNvGrpSpPr>
                  <p:nvPr/>
                </p:nvGrpSpPr>
                <p:grpSpPr bwMode="auto">
                  <a:xfrm>
                    <a:off x="7095227" y="2959470"/>
                    <a:ext cx="319088" cy="393700"/>
                    <a:chOff x="6191" y="4623"/>
                    <a:chExt cx="503" cy="621"/>
                  </a:xfrm>
                </p:grpSpPr>
                <p:sp>
                  <p:nvSpPr>
                    <p:cNvPr id="159" name="Rectangle 569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191" y="4623"/>
                      <a:ext cx="503" cy="152"/>
                    </a:xfrm>
                    <a:prstGeom prst="rect">
                      <a:avLst/>
                    </a:prstGeom>
                    <a:solidFill>
                      <a:srgbClr val="92D050"/>
                    </a:solidFill>
                    <a:ln w="952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fr-FR"/>
                    </a:p>
                  </p:txBody>
                </p:sp>
                <p:sp>
                  <p:nvSpPr>
                    <p:cNvPr id="160" name="Rectangle 570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191" y="4774"/>
                      <a:ext cx="503" cy="152"/>
                    </a:xfrm>
                    <a:prstGeom prst="rect">
                      <a:avLst/>
                    </a:prstGeom>
                    <a:solidFill>
                      <a:srgbClr val="F79646"/>
                    </a:solidFill>
                    <a:ln w="952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fr-FR"/>
                    </a:p>
                  </p:txBody>
                </p:sp>
                <p:sp>
                  <p:nvSpPr>
                    <p:cNvPr id="161" name="Rectangle 557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191" y="4928"/>
                      <a:ext cx="503" cy="152"/>
                    </a:xfrm>
                    <a:prstGeom prst="rect">
                      <a:avLst/>
                    </a:prstGeom>
                    <a:solidFill>
                      <a:srgbClr val="4F81BD"/>
                    </a:solidFill>
                    <a:ln w="952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fr-FR"/>
                    </a:p>
                  </p:txBody>
                </p:sp>
                <p:sp>
                  <p:nvSpPr>
                    <p:cNvPr id="162" name="Rectangle 5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191" y="5092"/>
                      <a:ext cx="503" cy="152"/>
                    </a:xfrm>
                    <a:prstGeom prst="rect">
                      <a:avLst/>
                    </a:prstGeom>
                    <a:solidFill>
                      <a:srgbClr val="7030A0"/>
                    </a:solidFill>
                    <a:ln w="952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fr-FR"/>
                    </a:p>
                  </p:txBody>
                </p:sp>
              </p:grpSp>
              <p:sp>
                <p:nvSpPr>
                  <p:cNvPr id="163" name="Straight Arrow Connector 545"/>
                  <p:cNvSpPr>
                    <a:spLocks noChangeShapeType="1"/>
                  </p:cNvSpPr>
                  <p:nvPr/>
                </p:nvSpPr>
                <p:spPr bwMode="auto">
                  <a:xfrm>
                    <a:off x="7446065" y="4040557"/>
                    <a:ext cx="825500" cy="560388"/>
                  </a:xfrm>
                  <a:prstGeom prst="straightConnector1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 type="triangl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fr-FR"/>
                  </a:p>
                </p:txBody>
              </p:sp>
              <p:grpSp>
                <p:nvGrpSpPr>
                  <p:cNvPr id="164" name="Group 82"/>
                  <p:cNvGrpSpPr>
                    <a:grpSpLocks/>
                  </p:cNvGrpSpPr>
                  <p:nvPr/>
                </p:nvGrpSpPr>
                <p:grpSpPr bwMode="auto">
                  <a:xfrm>
                    <a:off x="7095230" y="2078408"/>
                    <a:ext cx="319088" cy="400050"/>
                    <a:chOff x="6191" y="3217"/>
                    <a:chExt cx="503" cy="630"/>
                  </a:xfrm>
                </p:grpSpPr>
                <p:sp>
                  <p:nvSpPr>
                    <p:cNvPr id="165" name="Rectangle 605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191" y="3217"/>
                      <a:ext cx="503" cy="152"/>
                    </a:xfrm>
                    <a:prstGeom prst="rect">
                      <a:avLst/>
                    </a:prstGeom>
                    <a:solidFill>
                      <a:srgbClr val="92D050"/>
                    </a:solidFill>
                    <a:ln w="952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fr-FR"/>
                    </a:p>
                  </p:txBody>
                </p:sp>
                <p:sp>
                  <p:nvSpPr>
                    <p:cNvPr id="166" name="Rectangle 584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191" y="3377"/>
                      <a:ext cx="503" cy="152"/>
                    </a:xfrm>
                    <a:prstGeom prst="rect">
                      <a:avLst/>
                    </a:prstGeom>
                    <a:solidFill>
                      <a:srgbClr val="F79646"/>
                    </a:solidFill>
                    <a:ln w="952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fr-FR"/>
                    </a:p>
                  </p:txBody>
                </p:sp>
                <p:sp>
                  <p:nvSpPr>
                    <p:cNvPr id="167" name="Rectangle 585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191" y="3529"/>
                      <a:ext cx="503" cy="152"/>
                    </a:xfrm>
                    <a:prstGeom prst="rect">
                      <a:avLst/>
                    </a:prstGeom>
                    <a:solidFill>
                      <a:srgbClr val="4F81BD"/>
                    </a:solidFill>
                    <a:ln w="952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fr-FR"/>
                    </a:p>
                  </p:txBody>
                </p:sp>
                <p:sp>
                  <p:nvSpPr>
                    <p:cNvPr id="168" name="Rectangle 586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191" y="3695"/>
                      <a:ext cx="503" cy="152"/>
                    </a:xfrm>
                    <a:prstGeom prst="rect">
                      <a:avLst/>
                    </a:prstGeom>
                    <a:solidFill>
                      <a:srgbClr val="7030A0"/>
                    </a:solidFill>
                    <a:ln w="952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fr-FR"/>
                    </a:p>
                  </p:txBody>
                </p:sp>
              </p:grpSp>
              <p:grpSp>
                <p:nvGrpSpPr>
                  <p:cNvPr id="169" name="Group 16"/>
                  <p:cNvGrpSpPr>
                    <a:grpSpLocks/>
                  </p:cNvGrpSpPr>
                  <p:nvPr/>
                </p:nvGrpSpPr>
                <p:grpSpPr bwMode="auto">
                  <a:xfrm>
                    <a:off x="7095232" y="3878635"/>
                    <a:ext cx="319088" cy="390525"/>
                    <a:chOff x="6191" y="6075"/>
                    <a:chExt cx="503" cy="614"/>
                  </a:xfrm>
                </p:grpSpPr>
                <p:sp>
                  <p:nvSpPr>
                    <p:cNvPr id="170" name="Rectangle 542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191" y="6075"/>
                      <a:ext cx="503" cy="152"/>
                    </a:xfrm>
                    <a:prstGeom prst="rect">
                      <a:avLst/>
                    </a:prstGeom>
                    <a:solidFill>
                      <a:srgbClr val="92D050"/>
                    </a:solidFill>
                    <a:ln w="952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fr-FR"/>
                    </a:p>
                  </p:txBody>
                </p:sp>
                <p:sp>
                  <p:nvSpPr>
                    <p:cNvPr id="171" name="Rectangle 543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191" y="6227"/>
                      <a:ext cx="503" cy="152"/>
                    </a:xfrm>
                    <a:prstGeom prst="rect">
                      <a:avLst/>
                    </a:prstGeom>
                    <a:solidFill>
                      <a:srgbClr val="F79646"/>
                    </a:solidFill>
                    <a:ln w="952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fr-FR"/>
                    </a:p>
                  </p:txBody>
                </p:sp>
                <p:sp>
                  <p:nvSpPr>
                    <p:cNvPr id="172" name="Rectangle 544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191" y="6379"/>
                      <a:ext cx="503" cy="152"/>
                    </a:xfrm>
                    <a:prstGeom prst="rect">
                      <a:avLst/>
                    </a:prstGeom>
                    <a:solidFill>
                      <a:srgbClr val="4F81BD"/>
                    </a:solidFill>
                    <a:ln w="952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fr-FR"/>
                    </a:p>
                  </p:txBody>
                </p:sp>
                <p:sp>
                  <p:nvSpPr>
                    <p:cNvPr id="173" name="Rectangle 535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191" y="6537"/>
                      <a:ext cx="503" cy="152"/>
                    </a:xfrm>
                    <a:prstGeom prst="rect">
                      <a:avLst/>
                    </a:prstGeom>
                    <a:solidFill>
                      <a:srgbClr val="7030A0"/>
                    </a:solidFill>
                    <a:ln w="952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fr-FR"/>
                    </a:p>
                  </p:txBody>
                </p:sp>
              </p:grpSp>
            </p:grpSp>
            <p:sp>
              <p:nvSpPr>
                <p:cNvPr id="174" name="Straight Arrow Connector 548"/>
                <p:cNvSpPr>
                  <a:spLocks noChangeShapeType="1"/>
                </p:cNvSpPr>
                <p:nvPr/>
              </p:nvSpPr>
              <p:spPr bwMode="auto">
                <a:xfrm>
                  <a:off x="990758" y="5186511"/>
                  <a:ext cx="843028" cy="0"/>
                </a:xfrm>
                <a:prstGeom prst="straightConnector1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FR"/>
                </a:p>
              </p:txBody>
            </p:sp>
          </p:grpSp>
          <p:sp>
            <p:nvSpPr>
              <p:cNvPr id="178" name="Oval 534"/>
              <p:cNvSpPr>
                <a:spLocks noChangeArrowheads="1"/>
              </p:cNvSpPr>
              <p:nvPr/>
            </p:nvSpPr>
            <p:spPr bwMode="auto">
              <a:xfrm>
                <a:off x="11783838" y="5229994"/>
                <a:ext cx="211687" cy="144946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</p:grpSp>
        <p:sp>
          <p:nvSpPr>
            <p:cNvPr id="179" name="Text Box 559"/>
            <p:cNvSpPr txBox="1">
              <a:spLocks noChangeArrowheads="1"/>
            </p:cNvSpPr>
            <p:nvPr/>
          </p:nvSpPr>
          <p:spPr bwMode="auto">
            <a:xfrm>
              <a:off x="8432718" y="4789128"/>
              <a:ext cx="1028720" cy="261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fr-FR" sz="11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PD3</a:t>
              </a:r>
              <a:endParaRPr kumimoji="0" lang="en-US" altLang="fr-F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80" name="Text Box 560"/>
            <p:cNvSpPr txBox="1">
              <a:spLocks noChangeArrowheads="1"/>
            </p:cNvSpPr>
            <p:nvPr/>
          </p:nvSpPr>
          <p:spPr bwMode="auto">
            <a:xfrm>
              <a:off x="8432718" y="3483877"/>
              <a:ext cx="1028720" cy="261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fr-FR" sz="11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PD2</a:t>
              </a:r>
              <a:endParaRPr kumimoji="0" lang="en-US" altLang="fr-F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81" name="Text Box 571"/>
            <p:cNvSpPr txBox="1">
              <a:spLocks noChangeArrowheads="1"/>
            </p:cNvSpPr>
            <p:nvPr/>
          </p:nvSpPr>
          <p:spPr bwMode="auto">
            <a:xfrm>
              <a:off x="8633262" y="2272957"/>
              <a:ext cx="1028720" cy="261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fr-FR" sz="11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PD1</a:t>
              </a:r>
              <a:endParaRPr kumimoji="0" lang="en-US" altLang="fr-F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sp>
        <p:nvSpPr>
          <p:cNvPr id="5" name="Rectangle 4"/>
          <p:cNvSpPr/>
          <p:nvPr/>
        </p:nvSpPr>
        <p:spPr>
          <a:xfrm>
            <a:off x="4358547" y="2968129"/>
            <a:ext cx="347332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Le contexte</a:t>
            </a:r>
            <a:endParaRPr lang="fr-FR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0851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xit" presetSubtype="0" fill="hold" grpId="1" nodeType="after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5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0"/>
                            </p:stCondLst>
                            <p:childTnLst>
                              <p:par>
                                <p:cTn id="1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4500"/>
                            </p:stCondLst>
                            <p:childTnLst>
                              <p:par>
                                <p:cTn id="2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0"/>
                            </p:stCondLst>
                            <p:childTnLst>
                              <p:par>
                                <p:cTn id="2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500"/>
                            </p:stCondLst>
                            <p:childTnLst>
                              <p:par>
                                <p:cTn id="3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6000"/>
                            </p:stCondLst>
                            <p:childTnLst>
                              <p:par>
                                <p:cTn id="3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8" dur="20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2000"/>
                            </p:stCondLst>
                            <p:childTnLst>
                              <p:par>
                                <p:cTn id="9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0" grpId="0"/>
      <p:bldP spid="191" grpId="0"/>
      <p:bldP spid="192" grpId="0"/>
      <p:bldP spid="193" grpId="0"/>
      <p:bldP spid="194" grpId="0"/>
      <p:bldP spid="195" grpId="0"/>
      <p:bldP spid="196" grpId="0"/>
      <p:bldP spid="197" grpId="0"/>
      <p:bldP spid="198" grpId="0"/>
      <p:bldP spid="199" grpId="0"/>
      <p:bldP spid="203" grpId="0" animBg="1"/>
      <p:bldP spid="204" grpId="0" animBg="1"/>
      <p:bldP spid="205" grpId="0" animBg="1"/>
      <p:bldP spid="206" grpId="0" animBg="1"/>
      <p:bldP spid="207" grpId="0" animBg="1"/>
      <p:bldP spid="5" grpId="0"/>
      <p:bldP spid="5" grpId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4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12999</TotalTime>
  <Words>1651</Words>
  <Application>Microsoft Office PowerPoint</Application>
  <PresentationFormat>Personnalisé</PresentationFormat>
  <Paragraphs>424</Paragraphs>
  <Slides>31</Slides>
  <Notes>13</Notes>
  <HiddenSlides>0</HiddenSlides>
  <MMClips>0</MMClips>
  <ScaleCrop>false</ScaleCrop>
  <HeadingPairs>
    <vt:vector size="6" baseType="variant">
      <vt:variant>
        <vt:lpstr>Polices utilisées</vt:lpstr>
      </vt:variant>
      <vt:variant>
        <vt:i4>9</vt:i4>
      </vt:variant>
      <vt:variant>
        <vt:lpstr>Thème</vt:lpstr>
      </vt:variant>
      <vt:variant>
        <vt:i4>5</vt:i4>
      </vt:variant>
      <vt:variant>
        <vt:lpstr>Titres des diapositives</vt:lpstr>
      </vt:variant>
      <vt:variant>
        <vt:i4>31</vt:i4>
      </vt:variant>
    </vt:vector>
  </HeadingPairs>
  <TitlesOfParts>
    <vt:vector size="45" baseType="lpstr">
      <vt:lpstr>Adobe Ming Std L</vt:lpstr>
      <vt:lpstr>Algerian</vt:lpstr>
      <vt:lpstr>Arial</vt:lpstr>
      <vt:lpstr>Brush Script MT</vt:lpstr>
      <vt:lpstr>Calibri</vt:lpstr>
      <vt:lpstr>Cambria Math</vt:lpstr>
      <vt:lpstr>Dubai</vt:lpstr>
      <vt:lpstr>Times New Roman</vt:lpstr>
      <vt:lpstr>Wingdings</vt:lpstr>
      <vt:lpstr>Office Theme</vt:lpstr>
      <vt:lpstr>2_Office Theme</vt:lpstr>
      <vt:lpstr>3_Office Theme</vt:lpstr>
      <vt:lpstr>1_Office Theme</vt:lpstr>
      <vt:lpstr>4_Office Theme</vt:lpstr>
      <vt:lpstr>Modélisation et résolution  d’un problème de transport multimodale avec et sans mutualisation </vt:lpstr>
      <vt:lpstr>Présentation PowerPoint</vt:lpstr>
      <vt:lpstr>Motivation</vt:lpstr>
      <vt:lpstr>Présentation PowerPoint</vt:lpstr>
      <vt:lpstr>Slide Title</vt:lpstr>
      <vt:lpstr>Présentation PowerPoint</vt:lpstr>
      <vt:lpstr>Présentation PowerPoint</vt:lpstr>
      <vt:lpstr>Présentation PowerPoint</vt:lpstr>
      <vt:lpstr>Formulation et modélisation</vt:lpstr>
      <vt:lpstr>Le réseau logistique avec mutualisation </vt:lpstr>
      <vt:lpstr>Slide Title</vt:lpstr>
      <vt:lpstr>Slide Title</vt:lpstr>
      <vt:lpstr>Slide Title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Résultats et discussion </vt:lpstr>
      <vt:lpstr>Résultats et discussion 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Conclusion </vt:lpstr>
      <vt:lpstr>Perspective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Acer</dc:creator>
  <cp:lastModifiedBy>Elwa3er</cp:lastModifiedBy>
  <cp:revision>282</cp:revision>
  <dcterms:created xsi:type="dcterms:W3CDTF">2019-01-05T13:44:16Z</dcterms:created>
  <dcterms:modified xsi:type="dcterms:W3CDTF">2019-01-19T03:53:52Z</dcterms:modified>
</cp:coreProperties>
</file>